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58"/>
  </p:notesMasterIdLst>
  <p:handoutMasterIdLst>
    <p:handoutMasterId r:id="rId59"/>
  </p:handoutMasterIdLst>
  <p:sldIdLst>
    <p:sldId id="352" r:id="rId4"/>
    <p:sldId id="354" r:id="rId5"/>
    <p:sldId id="355" r:id="rId6"/>
    <p:sldId id="356" r:id="rId7"/>
    <p:sldId id="380" r:id="rId8"/>
    <p:sldId id="387" r:id="rId9"/>
    <p:sldId id="388" r:id="rId10"/>
    <p:sldId id="389" r:id="rId11"/>
    <p:sldId id="391" r:id="rId12"/>
    <p:sldId id="378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9" r:id="rId32"/>
    <p:sldId id="390" r:id="rId33"/>
    <p:sldId id="405" r:id="rId34"/>
    <p:sldId id="381" r:id="rId35"/>
    <p:sldId id="399" r:id="rId36"/>
    <p:sldId id="382" r:id="rId37"/>
    <p:sldId id="383" r:id="rId38"/>
    <p:sldId id="408" r:id="rId39"/>
    <p:sldId id="384" r:id="rId40"/>
    <p:sldId id="385" r:id="rId41"/>
    <p:sldId id="386" r:id="rId42"/>
    <p:sldId id="402" r:id="rId43"/>
    <p:sldId id="396" r:id="rId44"/>
    <p:sldId id="403" r:id="rId45"/>
    <p:sldId id="400" r:id="rId46"/>
    <p:sldId id="404" r:id="rId47"/>
    <p:sldId id="376" r:id="rId48"/>
    <p:sldId id="395" r:id="rId49"/>
    <p:sldId id="407" r:id="rId50"/>
    <p:sldId id="392" r:id="rId51"/>
    <p:sldId id="397" r:id="rId52"/>
    <p:sldId id="398" r:id="rId53"/>
    <p:sldId id="406" r:id="rId54"/>
    <p:sldId id="393" r:id="rId55"/>
    <p:sldId id="394" r:id="rId56"/>
    <p:sldId id="353" r:id="rId5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smtClean="0">
                <a:effectLst/>
                <a:latin typeface="Trebuchet MS" panose="020B0603020202020204" pitchFamily="34" charset="0"/>
              </a:rPr>
              <a:t>Lesson 32+33+34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35" y="1538044"/>
            <a:ext cx="7772400" cy="47244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Simple: </a:t>
            </a:r>
            <a:r>
              <a:rPr lang="en-US" sz="2400" dirty="0" smtClean="0">
                <a:solidFill>
                  <a:schemeClr val="accent2"/>
                </a:solidFill>
              </a:rPr>
              <a:t>with each clock cycle, a single bit is transferred from the  MSB of one shift register to the other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Is </a:t>
            </a:r>
            <a:r>
              <a:rPr lang="en-US" sz="2400" dirty="0"/>
              <a:t>this a half-duplex or full-duplex protocol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Synchronous or Asynchronous protocol?</a:t>
            </a:r>
          </a:p>
          <a:p>
            <a:r>
              <a:rPr lang="en-US" sz="2400" dirty="0" smtClean="0"/>
              <a:t>How many clocks cycles to transfer a byte?</a:t>
            </a:r>
          </a:p>
          <a:p>
            <a:r>
              <a:rPr lang="en-US" sz="2400" dirty="0" smtClean="0"/>
              <a:t>Signals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MOSI: Master </a:t>
            </a:r>
            <a:r>
              <a:rPr lang="en-US" sz="2000" dirty="0">
                <a:solidFill>
                  <a:schemeClr val="accent2"/>
                </a:solidFill>
              </a:rPr>
              <a:t>Out Slave In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MISO: Master </a:t>
            </a:r>
            <a:r>
              <a:rPr lang="en-US" sz="2000" dirty="0">
                <a:solidFill>
                  <a:schemeClr val="accent2"/>
                </a:solidFill>
              </a:rPr>
              <a:t>In Slave Out 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SCLK: Clock</a:t>
            </a:r>
            <a:endParaRPr lang="en-US" sz="2000" dirty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SS:       Slave Select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2050" name="Picture 2" descr="SPI Intern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2" y="2116973"/>
            <a:ext cx="3519649" cy="13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0216" y="4887589"/>
            <a:ext cx="2515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TI renamed these: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MOSI = SIMO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MISO = SOMI</a:t>
            </a:r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6491178" y="2275367"/>
            <a:ext cx="2445488" cy="1068573"/>
          </a:xfrm>
          <a:prstGeom prst="wedgeRectCallout">
            <a:avLst>
              <a:gd name="adj1" fmla="val -83400"/>
              <a:gd name="adj2" fmla="val -842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 actually did this in code for Lab 2! You could have used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the SPI interface to do it.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84" y="1491702"/>
            <a:ext cx="7772400" cy="4724400"/>
          </a:xfrm>
        </p:spPr>
        <p:txBody>
          <a:bodyPr/>
          <a:lstStyle/>
          <a:p>
            <a:r>
              <a:rPr lang="en-US" sz="2400" dirty="0"/>
              <a:t>Slave Select signal allows the master to </a:t>
            </a:r>
            <a:r>
              <a:rPr lang="en-US" sz="2400" dirty="0" smtClean="0"/>
              <a:t>use </a:t>
            </a:r>
            <a:r>
              <a:rPr lang="en-US" sz="2400" dirty="0"/>
              <a:t>the same interface to </a:t>
            </a:r>
            <a:r>
              <a:rPr lang="en-US" sz="2400" dirty="0" smtClean="0"/>
              <a:t>interact </a:t>
            </a:r>
            <a:r>
              <a:rPr lang="en-US" sz="2400" dirty="0"/>
              <a:t>with multiple slaves. It's usually </a:t>
            </a:r>
            <a:r>
              <a:rPr lang="en-US" sz="2400" b="1" dirty="0"/>
              <a:t>active low</a:t>
            </a:r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098" name="Picture 2" descr="SPI Driving Multiple Slav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94" y="3254220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PI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29" y="3269769"/>
            <a:ext cx="31432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 bwMode="auto">
          <a:xfrm>
            <a:off x="188727" y="4563125"/>
            <a:ext cx="2812313" cy="648586"/>
          </a:xfrm>
          <a:prstGeom prst="wedgeRectCallout">
            <a:avLst>
              <a:gd name="adj1" fmla="val 28748"/>
              <a:gd name="adj2" fmla="val -150615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Often, if you only have one slave,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you will just tie SS low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3124127" y="5139071"/>
            <a:ext cx="2812313" cy="1168922"/>
          </a:xfrm>
          <a:prstGeom prst="wedgeRectCallout">
            <a:avLst>
              <a:gd name="adj1" fmla="val 64286"/>
              <a:gd name="adj2" fmla="val -6849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Look at all the SS wires, typically you would use a MUX to help reduce the number of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pins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you need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139" y="1561692"/>
            <a:ext cx="7772400" cy="4724400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/>
              <a:t>Configurable Elements: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frequency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polarity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phase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marL="406400" lvl="1" indent="0">
              <a:buNone/>
            </a:pPr>
            <a:endParaRPr lang="en-US" sz="2000" dirty="0" smtClean="0"/>
          </a:p>
          <a:p>
            <a:r>
              <a:rPr lang="en-US" sz="2400" dirty="0"/>
              <a:t>On the MSP430: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MSB </a:t>
            </a:r>
            <a:r>
              <a:rPr lang="en-US" sz="2000" dirty="0">
                <a:solidFill>
                  <a:schemeClr val="accent2"/>
                </a:solidFill>
              </a:rPr>
              <a:t>first or LSB first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2"/>
            <a:r>
              <a:rPr lang="en-US" sz="1600" dirty="0" smtClean="0"/>
              <a:t>Depends on the external HW you are talking to</a:t>
            </a:r>
            <a:endParaRPr lang="en-US" sz="1600" dirty="0"/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8-bits </a:t>
            </a:r>
            <a:r>
              <a:rPr lang="en-US" sz="2000" dirty="0">
                <a:solidFill>
                  <a:schemeClr val="accent2"/>
                </a:solidFill>
              </a:rPr>
              <a:t>or 7-bits per transmission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2"/>
            <a:r>
              <a:rPr lang="en-US" sz="1600" dirty="0" smtClean="0"/>
              <a:t>7-bits </a:t>
            </a:r>
            <a:r>
              <a:rPr lang="en-US" sz="1600" dirty="0"/>
              <a:t>is justified toward the </a:t>
            </a:r>
            <a:r>
              <a:rPr lang="en-US" sz="1600" dirty="0" smtClean="0"/>
              <a:t>LSB</a:t>
            </a:r>
            <a:endParaRPr lang="en-US" sz="1600" dirty="0"/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3-pin </a:t>
            </a:r>
            <a:r>
              <a:rPr lang="en-US" sz="2000" dirty="0">
                <a:solidFill>
                  <a:schemeClr val="accent2"/>
                </a:solidFill>
              </a:rPr>
              <a:t>or 4-pin </a:t>
            </a:r>
            <a:r>
              <a:rPr lang="en-US" sz="2000" dirty="0" smtClean="0">
                <a:solidFill>
                  <a:schemeClr val="accent2"/>
                </a:solidFill>
              </a:rPr>
              <a:t>modes</a:t>
            </a:r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122" name="Picture 2" descr="SPI Clock Polarity and Phase Imag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29" y="1539098"/>
            <a:ext cx="5245469" cy="30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3892" y="6027003"/>
            <a:ext cx="499508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Register:  Page 445 of the Family User Guide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6870" y="6027002"/>
            <a:ext cx="298789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SPI:  Page 436 of the Family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UCA/B Control Register 0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09" y="1526408"/>
            <a:ext cx="6731299" cy="465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6586" y="5579715"/>
            <a:ext cx="376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Control Register:  Page 445 of the Family User Guide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#UCMSB|UCMST|UCSYNC, &amp;UCA0CTL0     </a:t>
            </a:r>
            <a:r>
              <a:rPr lang="en-US" sz="1600" dirty="0">
                <a:solidFill>
                  <a:srgbClr val="00B050"/>
                </a:solidFill>
              </a:rPr>
              <a:t>; UCCKPH = 0, UCCKPL = </a:t>
            </a:r>
            <a:r>
              <a:rPr lang="en-US" sz="1600" dirty="0" smtClean="0">
                <a:solidFill>
                  <a:srgbClr val="00B050"/>
                </a:solidFill>
              </a:rPr>
              <a:t>0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104144" y="1890823"/>
            <a:ext cx="930446" cy="1397809"/>
            <a:chOff x="80208" y="1483895"/>
            <a:chExt cx="930446" cy="1397809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80208" y="1483895"/>
              <a:ext cx="93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2846" y="1714725"/>
            <a:ext cx="1010656" cy="1573907"/>
            <a:chOff x="40103" y="1483895"/>
            <a:chExt cx="1010656" cy="157390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27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3819" y="4597840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down clock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#UCCKPL|UCMSB|UCMST|UCSYNC,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0, UCCKPL =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04668" y="1890823"/>
            <a:ext cx="1026700" cy="1397809"/>
            <a:chOff x="32081" y="1483895"/>
            <a:chExt cx="1026700" cy="1397809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32081" y="1483895"/>
              <a:ext cx="102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11497" y="1714725"/>
            <a:ext cx="1010656" cy="1573907"/>
            <a:chOff x="40103" y="1483895"/>
            <a:chExt cx="1010656" cy="157390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862846" y="4868777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3819" y="4597840"/>
            <a:ext cx="232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up clock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75812" y="1890823"/>
            <a:ext cx="946480" cy="1397809"/>
            <a:chOff x="72191" y="1483895"/>
            <a:chExt cx="946480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72191" y="1483895"/>
              <a:ext cx="946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3581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#UCCKPH|UCCKPL|UCMSB|UCMST|UCSYNC, &amp;UCA0CTL0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200401" y="1890823"/>
            <a:ext cx="1010646" cy="1397809"/>
            <a:chOff x="40108" y="1483895"/>
            <a:chExt cx="1010646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40108" y="1483895"/>
              <a:ext cx="101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08274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 bwMode="auto">
          <a:xfrm>
            <a:off x="2862846" y="4876798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#UCMSB|UCMST|UCSYNC, &amp;UCA0CTL0     </a:t>
            </a:r>
            <a:r>
              <a:rPr lang="en-US" sz="1600" dirty="0">
                <a:solidFill>
                  <a:srgbClr val="00B050"/>
                </a:solidFill>
              </a:rPr>
              <a:t>; UCCKPH = 0, UCCKPL = </a:t>
            </a:r>
            <a:r>
              <a:rPr lang="en-US" sz="1600" dirty="0" smtClean="0">
                <a:solidFill>
                  <a:srgbClr val="00B050"/>
                </a:solidFill>
              </a:rPr>
              <a:t>0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72384" y="1890823"/>
            <a:ext cx="930446" cy="1397809"/>
            <a:chOff x="80208" y="1483895"/>
            <a:chExt cx="930446" cy="1397809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80208" y="1483895"/>
              <a:ext cx="93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31086" y="1714725"/>
            <a:ext cx="1010656" cy="1573907"/>
            <a:chOff x="40103" y="1483895"/>
            <a:chExt cx="1010656" cy="157390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Oval 36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40" y="3548316"/>
            <a:ext cx="1392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0101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1101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5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3819" y="4597840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down clock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Serial vs Parallel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Types of serial communication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Serial Communications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UART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SPI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I2C</a:t>
            </a:r>
          </a:p>
          <a:p>
            <a:pPr algn="l"/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1255169" y="4804860"/>
            <a:ext cx="6440557" cy="102799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 Days of lecture and then an ICE with the serial LCD you will use in Lab 4</a:t>
            </a:r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#UCCKPL|UCMSB|UCMST|UCSYNC,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0, UCCKPL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59260" y="1890823"/>
            <a:ext cx="1026700" cy="1397809"/>
            <a:chOff x="32081" y="1483895"/>
            <a:chExt cx="1026700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32081" y="1483895"/>
              <a:ext cx="102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66089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62846" y="4868777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71348" y="1890823"/>
            <a:ext cx="946480" cy="1397809"/>
            <a:chOff x="72191" y="1483895"/>
            <a:chExt cx="946480" cy="1397809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72191" y="1483895"/>
              <a:ext cx="946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39117" y="1714725"/>
            <a:ext cx="1010656" cy="1573907"/>
            <a:chOff x="40103" y="1483895"/>
            <a:chExt cx="1010656" cy="157390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2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8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#UCCKPH|UCCKPL|UCMSB|UCMST|UCSYNC, &amp;UCA0CTL0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68641" y="1890823"/>
            <a:ext cx="1010646" cy="1397809"/>
            <a:chOff x="40108" y="1483895"/>
            <a:chExt cx="1010646" cy="1397809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40108" y="1483895"/>
              <a:ext cx="101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76514" y="1714725"/>
            <a:ext cx="1010656" cy="1573907"/>
            <a:chOff x="40103" y="1483895"/>
            <a:chExt cx="1010656" cy="157390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2862846" y="4876798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8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787" y="1592238"/>
            <a:ext cx="8215440" cy="4724400"/>
          </a:xfrm>
        </p:spPr>
        <p:txBody>
          <a:bodyPr/>
          <a:lstStyle/>
          <a:p>
            <a:r>
              <a:rPr lang="en-US" sz="2400" dirty="0" smtClean="0"/>
              <a:t>On </a:t>
            </a:r>
            <a:r>
              <a:rPr lang="en-US" sz="2400" dirty="0"/>
              <a:t>the MSP430: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Two Universal </a:t>
            </a:r>
            <a:r>
              <a:rPr lang="en-US" sz="2000" dirty="0">
                <a:solidFill>
                  <a:schemeClr val="accent2"/>
                </a:solidFill>
              </a:rPr>
              <a:t>Serial Communication Interfaces (USCI), A and </a:t>
            </a:r>
            <a:r>
              <a:rPr lang="en-US" sz="2000" dirty="0" smtClean="0">
                <a:solidFill>
                  <a:schemeClr val="accent2"/>
                </a:solidFill>
              </a:rPr>
              <a:t>B</a:t>
            </a:r>
          </a:p>
          <a:p>
            <a:pPr lvl="2"/>
            <a:r>
              <a:rPr lang="en-US" sz="1600" dirty="0" smtClean="0"/>
              <a:t>Can do multiple protocols (one is SPI), defined by configuration registers</a:t>
            </a:r>
          </a:p>
          <a:p>
            <a:pPr lvl="2"/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UCA0 and UCB0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datasheet - </a:t>
            </a:r>
            <a:r>
              <a:rPr lang="en-US" sz="2000" dirty="0" smtClean="0">
                <a:solidFill>
                  <a:schemeClr val="accent2"/>
                </a:solidFill>
              </a:rPr>
              <a:t>control </a:t>
            </a:r>
            <a:r>
              <a:rPr lang="en-US" sz="2000" dirty="0">
                <a:solidFill>
                  <a:schemeClr val="accent2"/>
                </a:solidFill>
              </a:rPr>
              <a:t>registers (</a:t>
            </a:r>
            <a:r>
              <a:rPr lang="en-US" sz="2000" dirty="0" err="1" smtClean="0">
                <a:solidFill>
                  <a:schemeClr val="accent2"/>
                </a:solidFill>
              </a:rPr>
              <a:t>pp</a:t>
            </a:r>
            <a:r>
              <a:rPr lang="en-US" sz="2000" dirty="0" smtClean="0">
                <a:solidFill>
                  <a:schemeClr val="accent2"/>
                </a:solidFill>
              </a:rPr>
              <a:t> 435-448)</a:t>
            </a:r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146" name="Picture 2" descr="MSP430 SPI Initialization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6" y="3954438"/>
            <a:ext cx="7656661" cy="20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8173" y="5904817"/>
            <a:ext cx="564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r>
              <a:rPr lang="en-US" dirty="0" smtClean="0"/>
              <a:t>436 or 452 </a:t>
            </a:r>
            <a:r>
              <a:rPr lang="en-US" dirty="0"/>
              <a:t>of the Family User </a:t>
            </a:r>
            <a:r>
              <a:rPr lang="en-US" dirty="0" smtClean="0"/>
              <a:t>Guide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448" y="1488888"/>
            <a:ext cx="8215440" cy="491191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Step </a:t>
            </a:r>
            <a:r>
              <a:rPr lang="en-US" sz="2000" dirty="0" smtClean="0"/>
              <a:t>1</a:t>
            </a:r>
            <a:endParaRPr lang="en-US" sz="2000" dirty="0"/>
          </a:p>
          <a:p>
            <a:pPr lvl="1"/>
            <a:r>
              <a:rPr lang="en-US" sz="1600" dirty="0">
                <a:solidFill>
                  <a:schemeClr val="accent2"/>
                </a:solidFill>
              </a:rPr>
              <a:t>Setting the </a:t>
            </a:r>
            <a:r>
              <a:rPr lang="en-US" sz="1600" dirty="0"/>
              <a:t>UCSWRST</a:t>
            </a:r>
            <a:r>
              <a:rPr lang="en-US" sz="1600" dirty="0">
                <a:solidFill>
                  <a:schemeClr val="accent2"/>
                </a:solidFill>
              </a:rPr>
              <a:t> bit in the CTL1 </a:t>
            </a:r>
            <a:r>
              <a:rPr lang="en-US" sz="1600" dirty="0" smtClean="0">
                <a:solidFill>
                  <a:schemeClr val="accent2"/>
                </a:solidFill>
              </a:rPr>
              <a:t>register </a:t>
            </a:r>
            <a:r>
              <a:rPr lang="en-US" sz="1600" dirty="0" smtClean="0"/>
              <a:t>[16.4.2] </a:t>
            </a:r>
            <a:r>
              <a:rPr lang="en-US" sz="1600" dirty="0">
                <a:solidFill>
                  <a:schemeClr val="accent2"/>
                </a:solidFill>
              </a:rPr>
              <a:t>resets the subsystem into a known state until it is cleared. All the registers will hold their default values</a:t>
            </a:r>
            <a:r>
              <a:rPr lang="en-US" sz="1600" dirty="0" smtClean="0"/>
              <a:t>.</a:t>
            </a:r>
            <a:endParaRPr lang="en-US" sz="2000" dirty="0"/>
          </a:p>
          <a:p>
            <a:r>
              <a:rPr lang="en-US" sz="2000" dirty="0"/>
              <a:t>Step </a:t>
            </a:r>
            <a:r>
              <a:rPr lang="en-US" sz="2000" dirty="0" smtClean="0"/>
              <a:t>2</a:t>
            </a:r>
            <a:endParaRPr lang="en-US" sz="20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Set </a:t>
            </a:r>
            <a:r>
              <a:rPr lang="en-US" sz="1600" dirty="0">
                <a:solidFill>
                  <a:schemeClr val="accent2"/>
                </a:solidFill>
              </a:rPr>
              <a:t>the appropriate bits in the control registers to configure our signal the way we </a:t>
            </a:r>
            <a:r>
              <a:rPr lang="en-US" sz="1600" dirty="0" smtClean="0">
                <a:solidFill>
                  <a:schemeClr val="accent2"/>
                </a:solidFill>
              </a:rPr>
              <a:t>want.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Remember</a:t>
            </a:r>
            <a:r>
              <a:rPr lang="en-US" sz="1600" dirty="0">
                <a:solidFill>
                  <a:schemeClr val="accent2"/>
                </a:solidFill>
              </a:rPr>
              <a:t>, you've got to set </a:t>
            </a:r>
            <a:r>
              <a:rPr lang="en-US" sz="1600" dirty="0"/>
              <a:t>UCSYNC</a:t>
            </a:r>
            <a:r>
              <a:rPr lang="en-US" sz="1600" dirty="0">
                <a:solidFill>
                  <a:schemeClr val="accent2"/>
                </a:solidFill>
              </a:rPr>
              <a:t> for the system to function! </a:t>
            </a:r>
            <a:endParaRPr lang="en-US" sz="1600" dirty="0" smtClean="0">
              <a:solidFill>
                <a:schemeClr val="accent2"/>
              </a:solidFill>
            </a:endParaRPr>
          </a:p>
          <a:p>
            <a:pPr lvl="2"/>
            <a:r>
              <a:rPr lang="en-US" sz="1200" dirty="0" smtClean="0"/>
              <a:t>CTL0   [bit 7 phase; bit 6 polarity; bit 3 master/slave; bit 0 UCSYNC = 1 ]    [16.4.1] </a:t>
            </a:r>
          </a:p>
          <a:p>
            <a:pPr lvl="2"/>
            <a:r>
              <a:rPr lang="en-US" sz="1200" dirty="0" smtClean="0"/>
              <a:t>CTL1   [bit 7&amp;6 clock; bit 0 UCSWRST][16.4.2] </a:t>
            </a:r>
            <a:endParaRPr lang="en-US" sz="1200" dirty="0"/>
          </a:p>
          <a:p>
            <a:pPr lvl="2"/>
            <a:r>
              <a:rPr lang="en-US" sz="1200" dirty="0" err="1" smtClean="0"/>
              <a:t>UCBRx</a:t>
            </a:r>
            <a:r>
              <a:rPr lang="en-US" sz="1200" dirty="0" smtClean="0"/>
              <a:t> [clock speed] [16.4.3 &amp; 16.4.4]</a:t>
            </a:r>
            <a:endParaRPr lang="en-US" sz="1200" dirty="0"/>
          </a:p>
          <a:p>
            <a:pPr lvl="2"/>
            <a:r>
              <a:rPr lang="en-US" sz="1200" dirty="0" smtClean="0"/>
              <a:t>STAT [16.4.5]</a:t>
            </a:r>
          </a:p>
          <a:p>
            <a:r>
              <a:rPr lang="en-US" sz="2000" dirty="0" smtClean="0"/>
              <a:t>Step </a:t>
            </a:r>
            <a:r>
              <a:rPr lang="en-US" sz="2000" dirty="0"/>
              <a:t>3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All </a:t>
            </a:r>
            <a:r>
              <a:rPr lang="en-US" sz="1600" dirty="0">
                <a:solidFill>
                  <a:schemeClr val="accent2"/>
                </a:solidFill>
              </a:rPr>
              <a:t>the ports on our MSP430 are multiplexed! We need to set the </a:t>
            </a:r>
            <a:r>
              <a:rPr lang="en-US" sz="1600" dirty="0" err="1"/>
              <a:t>PxSEL</a:t>
            </a:r>
            <a:r>
              <a:rPr lang="en-US" sz="1600" dirty="0">
                <a:solidFill>
                  <a:schemeClr val="accent2"/>
                </a:solidFill>
              </a:rPr>
              <a:t> and </a:t>
            </a:r>
            <a:r>
              <a:rPr lang="en-US" sz="1600" dirty="0" smtClean="0"/>
              <a:t>PxSEL2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Step </a:t>
            </a:r>
            <a:r>
              <a:rPr lang="en-US" sz="2000" dirty="0"/>
              <a:t>4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Clear </a:t>
            </a:r>
            <a:r>
              <a:rPr lang="en-US" sz="1600" dirty="0">
                <a:solidFill>
                  <a:schemeClr val="accent2"/>
                </a:solidFill>
              </a:rPr>
              <a:t>the </a:t>
            </a:r>
            <a:r>
              <a:rPr lang="en-US" sz="1600" dirty="0"/>
              <a:t>UCSWRST</a:t>
            </a:r>
            <a:r>
              <a:rPr lang="en-US" sz="1600" dirty="0">
                <a:solidFill>
                  <a:schemeClr val="accent2"/>
                </a:solidFill>
              </a:rPr>
              <a:t> bit in the CTL1 register - releases the system to operate</a:t>
            </a:r>
            <a:r>
              <a:rPr lang="en-US" sz="1600" dirty="0" smtClean="0">
                <a:solidFill>
                  <a:schemeClr val="accent2"/>
                </a:solidFill>
              </a:rPr>
              <a:t>.</a:t>
            </a:r>
            <a:endParaRPr lang="en-US" sz="2000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2" descr="MSP430G2553 Pin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08" y="4340516"/>
            <a:ext cx="4568742" cy="16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4155" y="4663668"/>
            <a:ext cx="24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pp 437 for Block Diagram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569080" y="589244"/>
            <a:ext cx="360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i.e</a:t>
            </a:r>
            <a:r>
              <a:rPr lang="en-US" dirty="0" smtClean="0"/>
              <a:t> (SW reset)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SPI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103358" cy="47244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1)</a:t>
            </a:r>
            <a:r>
              <a:rPr lang="en-US" sz="2000" dirty="0"/>
              <a:t>	</a:t>
            </a:r>
            <a:r>
              <a:rPr lang="en-US" sz="2000" dirty="0" err="1" smtClean="0"/>
              <a:t>bis.b</a:t>
            </a:r>
            <a:r>
              <a:rPr lang="en-US" sz="2000" dirty="0"/>
              <a:t>	</a:t>
            </a:r>
            <a:r>
              <a:rPr lang="en-US" sz="2000" dirty="0" smtClean="0"/>
              <a:t>#UCSWRST</a:t>
            </a:r>
            <a:r>
              <a:rPr lang="en-US" sz="2000" dirty="0"/>
              <a:t>, &amp;</a:t>
            </a:r>
            <a:r>
              <a:rPr lang="en-US" sz="2000" dirty="0" smtClean="0"/>
              <a:t>UCB0CTL1</a:t>
            </a:r>
            <a:endParaRPr lang="en-US" sz="2000" dirty="0"/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2)</a:t>
            </a:r>
            <a:r>
              <a:rPr lang="en-US" sz="2000" dirty="0"/>
              <a:t>	</a:t>
            </a:r>
            <a:r>
              <a:rPr lang="en-US" sz="2000" dirty="0" err="1" smtClean="0"/>
              <a:t>mov</a:t>
            </a:r>
            <a:r>
              <a:rPr lang="en-US" sz="2000" dirty="0" smtClean="0"/>
              <a:t> 	#</a:t>
            </a:r>
            <a:r>
              <a:rPr lang="en-US" sz="2000" dirty="0"/>
              <a:t>UCCKPH|UCMSB|UCMST|UCSYNC, &amp;UCB0CTL0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 smtClean="0"/>
              <a:t> 	#</a:t>
            </a:r>
            <a:r>
              <a:rPr lang="en-US" sz="2000" dirty="0"/>
              <a:t>UCSSEL_2, &amp;UCB0CTL1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 smtClean="0"/>
              <a:t> 	#</a:t>
            </a:r>
            <a:r>
              <a:rPr lang="en-US" sz="2000" dirty="0"/>
              <a:t>BIT0, &amp;UCB0BR0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clr</a:t>
            </a:r>
            <a:r>
              <a:rPr lang="en-US" sz="2000" dirty="0"/>
              <a:t>	&amp;UCB0BR1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3)</a:t>
            </a: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/>
              <a:t>	#LCD_SCLK_PIN|LCD_MOSI_PIN|LCD_MISO_PIN, &amp;P1SEL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/>
              <a:t>	#LCD_SCLK_PIN|LCD_MOSI_PIN|LCD_MISO_PIN, &amp;</a:t>
            </a:r>
            <a:r>
              <a:rPr lang="en-US" sz="2000" dirty="0" smtClean="0"/>
              <a:t>P1SEL2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4)</a:t>
            </a:r>
            <a:r>
              <a:rPr lang="en-US" sz="2000" dirty="0"/>
              <a:t>	</a:t>
            </a:r>
            <a:r>
              <a:rPr lang="en-US" sz="2000" dirty="0" err="1"/>
              <a:t>bic.b</a:t>
            </a:r>
            <a:r>
              <a:rPr lang="en-US" sz="2000" dirty="0"/>
              <a:t>	#UCSWRST, &amp;UCB0CTL1</a:t>
            </a:r>
          </a:p>
          <a:p>
            <a:pPr marL="0" indent="0">
              <a:buNone/>
              <a:tabLst>
                <a:tab pos="231775" algn="l"/>
              </a:tabLst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28" y="1561691"/>
            <a:ext cx="8215440" cy="479181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Step 5</a:t>
            </a:r>
            <a:endParaRPr lang="en-US" sz="20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Use </a:t>
            </a:r>
            <a:r>
              <a:rPr lang="en-US" sz="1600" dirty="0">
                <a:solidFill>
                  <a:schemeClr val="accent2"/>
                </a:solidFill>
              </a:rPr>
              <a:t>the subsystem</a:t>
            </a:r>
            <a:r>
              <a:rPr lang="en-US" sz="1600" dirty="0" smtClean="0">
                <a:solidFill>
                  <a:schemeClr val="accent2"/>
                </a:solidFill>
              </a:rPr>
              <a:t>! </a:t>
            </a:r>
          </a:p>
          <a:p>
            <a:pPr lvl="2"/>
            <a:r>
              <a:rPr lang="en-US" sz="1400" dirty="0"/>
              <a:t>To send a byte, just write to the </a:t>
            </a:r>
            <a:r>
              <a:rPr lang="en-US" sz="1400" dirty="0">
                <a:solidFill>
                  <a:schemeClr val="accent2"/>
                </a:solidFill>
              </a:rPr>
              <a:t>TXBUF</a:t>
            </a:r>
            <a:r>
              <a:rPr lang="en-US" sz="1400" dirty="0"/>
              <a:t> register. </a:t>
            </a:r>
            <a:r>
              <a:rPr lang="en-US" sz="1400" dirty="0" smtClean="0"/>
              <a:t> [16.4.6]</a:t>
            </a:r>
          </a:p>
          <a:p>
            <a:pPr lvl="2"/>
            <a:r>
              <a:rPr lang="en-US" sz="1400" dirty="0" smtClean="0"/>
              <a:t>To </a:t>
            </a:r>
            <a:r>
              <a:rPr lang="en-US" sz="1400" dirty="0"/>
              <a:t>read a received byte, read from the </a:t>
            </a:r>
            <a:r>
              <a:rPr lang="en-US" sz="1400" dirty="0">
                <a:solidFill>
                  <a:schemeClr val="accent2"/>
                </a:solidFill>
              </a:rPr>
              <a:t>RXBUF</a:t>
            </a:r>
            <a:r>
              <a:rPr lang="en-US" sz="1400" dirty="0"/>
              <a:t> register</a:t>
            </a:r>
            <a:r>
              <a:rPr lang="en-US" sz="1400" dirty="0" smtClean="0"/>
              <a:t>. </a:t>
            </a:r>
            <a:r>
              <a:rPr lang="en-US" sz="1400" dirty="0"/>
              <a:t>[</a:t>
            </a:r>
            <a:r>
              <a:rPr lang="en-US" sz="1400" dirty="0" smtClean="0"/>
              <a:t>16.4.7]</a:t>
            </a:r>
            <a:endParaRPr lang="en-US" sz="14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How do  you know “you’ve got mail” or last transmission is done?</a:t>
            </a:r>
          </a:p>
          <a:p>
            <a:pPr lvl="2"/>
            <a:r>
              <a:rPr lang="en-US" sz="1400" dirty="0" smtClean="0"/>
              <a:t>You've </a:t>
            </a:r>
            <a:r>
              <a:rPr lang="en-US" sz="1400" dirty="0"/>
              <a:t>got to monitor the flags in the </a:t>
            </a:r>
            <a:r>
              <a:rPr lang="en-US" sz="1400" dirty="0">
                <a:solidFill>
                  <a:schemeClr val="accent2"/>
                </a:solidFill>
              </a:rPr>
              <a:t>IFG2</a:t>
            </a:r>
            <a:r>
              <a:rPr lang="en-US" sz="1400" dirty="0"/>
              <a:t> register </a:t>
            </a:r>
            <a:r>
              <a:rPr lang="en-US" sz="1400" dirty="0" smtClean="0"/>
              <a:t>[16.4.9] to </a:t>
            </a:r>
            <a:r>
              <a:rPr lang="en-US" sz="1400" dirty="0"/>
              <a:t>know when it's safe the </a:t>
            </a:r>
            <a:r>
              <a:rPr lang="en-US" sz="1400" dirty="0" smtClean="0"/>
              <a:t>send</a:t>
            </a:r>
            <a:endParaRPr lang="en-US" sz="1400" dirty="0"/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TXIFG </a:t>
            </a:r>
          </a:p>
          <a:p>
            <a:pPr lvl="2"/>
            <a:r>
              <a:rPr lang="en-US" sz="1600" dirty="0" smtClean="0"/>
              <a:t>Set </a:t>
            </a:r>
            <a:r>
              <a:rPr lang="en-US" sz="1600" dirty="0"/>
              <a:t>when </a:t>
            </a:r>
            <a:r>
              <a:rPr lang="en-US" sz="1600" dirty="0">
                <a:solidFill>
                  <a:schemeClr val="accent2"/>
                </a:solidFill>
              </a:rPr>
              <a:t>TXBUF</a:t>
            </a:r>
            <a:r>
              <a:rPr lang="en-US" sz="1600" dirty="0"/>
              <a:t> is ready for a byte</a:t>
            </a:r>
          </a:p>
          <a:p>
            <a:pPr lvl="2"/>
            <a:r>
              <a:rPr lang="en-US" sz="1600" dirty="0" smtClean="0"/>
              <a:t>Cleared </a:t>
            </a:r>
            <a:r>
              <a:rPr lang="en-US" sz="1600" dirty="0"/>
              <a:t>on write</a:t>
            </a:r>
          </a:p>
          <a:p>
            <a:pPr lvl="2"/>
            <a:r>
              <a:rPr lang="en-US" sz="1600" dirty="0" smtClean="0"/>
              <a:t>Just </a:t>
            </a:r>
            <a:r>
              <a:rPr lang="en-US" sz="1600" dirty="0"/>
              <a:t>because the TXBUF is ready for another byte doesn't mean that the transmission is complete! It's double-buffered!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RXIFG</a:t>
            </a:r>
          </a:p>
          <a:p>
            <a:pPr lvl="2"/>
            <a:r>
              <a:rPr lang="en-US" sz="1600" dirty="0" smtClean="0"/>
              <a:t>Set </a:t>
            </a:r>
            <a:r>
              <a:rPr lang="en-US" sz="1600" dirty="0"/>
              <a:t>when </a:t>
            </a:r>
            <a:r>
              <a:rPr lang="en-US" sz="1600" dirty="0">
                <a:solidFill>
                  <a:schemeClr val="accent2"/>
                </a:solidFill>
              </a:rPr>
              <a:t>RXBUF</a:t>
            </a:r>
            <a:r>
              <a:rPr lang="en-US" sz="1600" dirty="0"/>
              <a:t> has received a complete character</a:t>
            </a:r>
          </a:p>
          <a:p>
            <a:pPr lvl="2"/>
            <a:r>
              <a:rPr lang="en-US" sz="1600" dirty="0" smtClean="0"/>
              <a:t>Cleared </a:t>
            </a:r>
            <a:r>
              <a:rPr lang="en-US" sz="1600" dirty="0"/>
              <a:t>on read</a:t>
            </a:r>
          </a:p>
          <a:p>
            <a:pPr lvl="2"/>
            <a:r>
              <a:rPr lang="en-US" sz="1600" dirty="0" smtClean="0"/>
              <a:t>This </a:t>
            </a:r>
            <a:r>
              <a:rPr lang="en-US" sz="1600" dirty="0"/>
              <a:t>is what you should monitor to determine a transmission has completed</a:t>
            </a:r>
            <a:r>
              <a:rPr lang="en-US" sz="1600" dirty="0" smtClean="0"/>
              <a:t>!</a:t>
            </a:r>
            <a:endParaRPr lang="en-US" sz="16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62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 (loopback)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78" y="1563126"/>
            <a:ext cx="8601452" cy="4790377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#UCSWRST, &amp;UCA0CTL1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#UCCKPL|UCMSB|UCMST|UCSYNC, &amp;UCA0CTL0     ; don't forget UCSYNC!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#UCSSEL1, &amp;UCA0CTL1                       ; select a clock to use!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#UCLISTEN, &amp;UCA0STAT                      ; enables internal loopback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#BIT4, &amp;P1SEL                             ; make UCA0CLK available on P1.4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#BIT4,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#BIT2, &amp;P1SEL                             ; make UCA0SSIMO available on P1.2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#BIT2,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#BIT1, &amp;P1SEL                             ; make UCA0SSOMI available on P1.1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#BIT1,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bic.b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#UCSWRST, &amp;UCA0CTL1                       ; enable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subsystem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mov.b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#0xBB, &amp;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UCA0TXBUF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place a byte in the TX buffer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bit.b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UCA0RXIFG, &amp;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IFG2          </a:t>
            </a:r>
            <a:r>
              <a:rPr lang="en-US" sz="1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 for receive flag to be set (operation complete)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jz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</a:t>
            </a:r>
            <a:endParaRPr lang="en-US" sz="12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mov.b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UCA0RXBUF,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r4   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read RX buffer to clear flag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           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another byte</a:t>
            </a:r>
          </a:p>
        </p:txBody>
      </p:sp>
    </p:spTree>
    <p:extLst>
      <p:ext uri="{BB962C8B-B14F-4D97-AF65-F5344CB8AC3E}">
        <p14:creationId xmlns:p14="http://schemas.microsoft.com/office/powerpoint/2010/main" val="19925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Logic Analyzer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038" y="1458128"/>
            <a:ext cx="8493642" cy="4724400"/>
          </a:xfrm>
        </p:spPr>
        <p:txBody>
          <a:bodyPr/>
          <a:lstStyle/>
          <a:p>
            <a:r>
              <a:rPr lang="en-US" sz="1600" dirty="0" smtClean="0"/>
              <a:t>Sending 0xBB once  (0x1011 1011)      </a:t>
            </a:r>
            <a:r>
              <a:rPr lang="en-US" sz="1600" dirty="0" smtClean="0">
                <a:solidFill>
                  <a:schemeClr val="accent2"/>
                </a:solidFill>
              </a:rPr>
              <a:t>[MSB first!]</a:t>
            </a:r>
          </a:p>
          <a:p>
            <a:pPr lvl="1"/>
            <a:r>
              <a:rPr lang="en-US" sz="1200" dirty="0"/>
              <a:t>Note how the clock default state is high and data is read on the second clock edge - consistent with our settings.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04" y="2172083"/>
            <a:ext cx="5584551" cy="418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2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45" y="1788801"/>
            <a:ext cx="7772400" cy="4724400"/>
          </a:xfrm>
        </p:spPr>
        <p:txBody>
          <a:bodyPr/>
          <a:lstStyle/>
          <a:p>
            <a:r>
              <a:rPr lang="en-US" sz="2400" dirty="0" smtClean="0"/>
              <a:t>Parallel versus Serial?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Serial Advantages?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Serial Disadvantages?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557549" y="2608260"/>
            <a:ext cx="3732822" cy="768744"/>
            <a:chOff x="1390901" y="2639791"/>
            <a:chExt cx="3732822" cy="768744"/>
          </a:xfrm>
        </p:grpSpPr>
        <p:sp>
          <p:nvSpPr>
            <p:cNvPr id="5" name="Rectangle 4"/>
            <p:cNvSpPr/>
            <p:nvPr/>
          </p:nvSpPr>
          <p:spPr bwMode="auto">
            <a:xfrm>
              <a:off x="1390901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522249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1945948" y="27449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940324" y="2824559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945947" y="28973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940323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945947" y="30754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1940323" y="3154983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945946" y="32278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940322" y="3316824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14"/>
            <p:cNvSpPr/>
            <p:nvPr/>
          </p:nvSpPr>
          <p:spPr bwMode="auto">
            <a:xfrm>
              <a:off x="3437328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68676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3986750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884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universal asynchronous receiver-transmitter (UART) takes bytes of data and transmits the individual bits in a sequential </a:t>
            </a:r>
            <a:r>
              <a:rPr lang="en-US" dirty="0" smtClean="0"/>
              <a:t>fashion</a:t>
            </a:r>
          </a:p>
          <a:p>
            <a:pPr lvl="1"/>
            <a:r>
              <a:rPr lang="en-US" dirty="0" smtClean="0"/>
              <a:t>Although the protocol defines all kinds of things, I have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used 8 bits, no parity, one stop bit (8N1)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8" y="3318909"/>
            <a:ext cx="762000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4" y="4013640"/>
            <a:ext cx="2158410" cy="215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89086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rate: 230400 bps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98" y="4197608"/>
            <a:ext cx="3583172" cy="21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8057" y="4056067"/>
            <a:ext cx="2110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blue top spins 360 </a:t>
            </a:r>
            <a:r>
              <a:rPr lang="en-US" sz="1800" dirty="0" err="1" smtClean="0"/>
              <a:t>degs</a:t>
            </a:r>
            <a:r>
              <a:rPr lang="en-US" sz="1800" dirty="0" smtClean="0"/>
              <a:t> at 5 Hz and for every degree provides distances  to obstacles up to 12m to map rooms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350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Originally, you need HW flow control to use serial </a:t>
            </a:r>
            <a:r>
              <a:rPr lang="en-US" dirty="0" err="1" smtClean="0"/>
              <a:t>comm</a:t>
            </a:r>
            <a:r>
              <a:rPr lang="en-US" dirty="0" smtClean="0"/>
              <a:t>, but now all we typically use is  TX/RX</a:t>
            </a:r>
          </a:p>
          <a:p>
            <a:r>
              <a:rPr lang="en-US" dirty="0" smtClean="0"/>
              <a:t>These signal pins are still around and used for other purposes sometimes</a:t>
            </a:r>
          </a:p>
          <a:p>
            <a:pPr lvl="1"/>
            <a:r>
              <a:rPr lang="en-US" dirty="0" smtClean="0"/>
              <a:t> Arduino IDE uses DTR to signal the board it is going to be reprogrammed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002" b="18413"/>
          <a:stretch/>
        </p:blipFill>
        <p:spPr>
          <a:xfrm>
            <a:off x="2663936" y="3931920"/>
            <a:ext cx="3521042" cy="220364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1221342" y="4089242"/>
            <a:ext cx="1442594" cy="829208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TX/RX</a:t>
            </a:r>
          </a:p>
        </p:txBody>
      </p:sp>
    </p:spTree>
    <p:extLst>
      <p:ext uri="{BB962C8B-B14F-4D97-AF65-F5344CB8AC3E}">
        <p14:creationId xmlns:p14="http://schemas.microsoft.com/office/powerpoint/2010/main" val="27446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6" y="1442544"/>
            <a:ext cx="4477429" cy="537806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 bwMode="auto">
          <a:xfrm>
            <a:off x="4816366" y="2672255"/>
            <a:ext cx="1418896" cy="606972"/>
          </a:xfrm>
          <a:prstGeom prst="lef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P1.1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4816366" y="4921469"/>
            <a:ext cx="1418896" cy="606972"/>
          </a:xfrm>
          <a:prstGeom prst="lef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P1.2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0145" y="1742090"/>
            <a:ext cx="383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common for serial to be tied to specific HW pins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3655659"/>
            <a:ext cx="3230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USCI_Ax</a:t>
            </a:r>
            <a:r>
              <a:rPr lang="en-US" dirty="0" smtClean="0"/>
              <a:t> for UART</a:t>
            </a:r>
          </a:p>
          <a:p>
            <a:r>
              <a:rPr lang="en-US" dirty="0" err="1" smtClean="0"/>
              <a:t>USCI_Bx</a:t>
            </a:r>
            <a:r>
              <a:rPr lang="en-US" dirty="0" smtClean="0"/>
              <a:t> for I2C or SPI</a:t>
            </a:r>
            <a:endParaRPr lang="en-US" dirty="0"/>
          </a:p>
        </p:txBody>
      </p:sp>
      <p:sp>
        <p:nvSpPr>
          <p:cNvPr id="2" name="Explosion 1 1"/>
          <p:cNvSpPr/>
          <p:nvPr/>
        </p:nvSpPr>
        <p:spPr bwMode="auto">
          <a:xfrm rot="19667018">
            <a:off x="5923721" y="4739475"/>
            <a:ext cx="3265225" cy="1786273"/>
          </a:xfrm>
          <a:prstGeom prst="irregularSeal1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Only pins you can use for serial</a:t>
            </a:r>
          </a:p>
        </p:txBody>
      </p:sp>
    </p:spTree>
    <p:extLst>
      <p:ext uri="{BB962C8B-B14F-4D97-AF65-F5344CB8AC3E}">
        <p14:creationId xmlns:p14="http://schemas.microsoft.com/office/powerpoint/2010/main" val="1085592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79" y="1499629"/>
            <a:ext cx="6115050" cy="2095500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5760" y="3532067"/>
            <a:ext cx="8412480" cy="28687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 of 5O1 (not common at all)</a:t>
            </a:r>
          </a:p>
          <a:p>
            <a:pPr lvl="1"/>
            <a:r>
              <a:rPr lang="en-US" dirty="0" smtClean="0"/>
              <a:t>5 bits</a:t>
            </a:r>
          </a:p>
          <a:p>
            <a:pPr lvl="1"/>
            <a:r>
              <a:rPr lang="en-US" dirty="0" smtClean="0"/>
              <a:t>Odd parity (odd #1’s: 0   or   even #1’s:1)</a:t>
            </a:r>
          </a:p>
          <a:p>
            <a:pPr lvl="1"/>
            <a:r>
              <a:rPr lang="en-US" dirty="0" smtClean="0"/>
              <a:t>1 stop bit</a:t>
            </a:r>
          </a:p>
          <a:p>
            <a:pPr lvl="1"/>
            <a:r>
              <a:rPr lang="en-US" dirty="0" smtClean="0"/>
              <a:t>Data bit closes to START is the </a:t>
            </a:r>
            <a:r>
              <a:rPr lang="en-US" dirty="0" err="1" smtClean="0"/>
              <a:t>LSb</a:t>
            </a:r>
            <a:endParaRPr lang="en-US" dirty="0" smtClean="0"/>
          </a:p>
          <a:p>
            <a:r>
              <a:rPr lang="en-US" dirty="0" smtClean="0"/>
              <a:t>Most common is 8N1</a:t>
            </a:r>
          </a:p>
          <a:p>
            <a:pPr lvl="1"/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N: no parity bit</a:t>
            </a:r>
          </a:p>
          <a:p>
            <a:pPr lvl="1"/>
            <a:r>
              <a:rPr lang="en-US" dirty="0" smtClean="0"/>
              <a:t>1 stop bit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Serial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1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5760" y="3312794"/>
            <a:ext cx="8412480" cy="3088005"/>
          </a:xfrm>
        </p:spPr>
        <p:txBody>
          <a:bodyPr/>
          <a:lstStyle/>
          <a:p>
            <a:r>
              <a:rPr lang="en-US" dirty="0" smtClean="0"/>
              <a:t>Remember to set the TX and RX pins too!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40" y="1463040"/>
            <a:ext cx="6057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37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</a:t>
            </a:r>
            <a:r>
              <a:rPr lang="en-US" dirty="0" err="1" smtClean="0"/>
              <a:t>Datarate</a:t>
            </a:r>
            <a:r>
              <a:rPr lang="en-US" dirty="0" smtClean="0"/>
              <a:t>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3" y="1652423"/>
            <a:ext cx="6905625" cy="4514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1662" y="4382814"/>
            <a:ext cx="6700346" cy="1324304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7252138" y="4516820"/>
            <a:ext cx="1773621" cy="819807"/>
          </a:xfrm>
          <a:prstGeom prst="wedgeRectCallout">
            <a:avLst>
              <a:gd name="adj1" fmla="val -64833"/>
              <a:gd name="adj2" fmla="val 1815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Common serial data rates for a 1MHz clock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242034" y="1576552"/>
            <a:ext cx="1079938" cy="30742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7252137" y="1640599"/>
            <a:ext cx="1773621" cy="621754"/>
          </a:xfrm>
          <a:prstGeom prst="wedgeRectCallout">
            <a:avLst>
              <a:gd name="adj1" fmla="val -100833"/>
              <a:gd name="adj2" fmla="val -41459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Common when using the SMCLK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28800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93510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22583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055" y="6166518"/>
            <a:ext cx="33377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9600 8N1 very common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94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 Baud Rate BR0/1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147"/>
            <a:ext cx="9144000" cy="3271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836" y="5145630"/>
            <a:ext cx="723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9600 bps: </a:t>
            </a:r>
            <a:r>
              <a:rPr lang="en-US" dirty="0" err="1" smtClean="0"/>
              <a:t>UCBRx</a:t>
            </a:r>
            <a:r>
              <a:rPr lang="en-US" dirty="0" smtClean="0"/>
              <a:t> = 104  -&gt;  UCBR0 = 104, UCBR1 = 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9238" y="1896954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Lower 8b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9238" y="308302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Upper 8b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666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CTL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1449368"/>
            <a:ext cx="6502783" cy="49632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797268" y="2758966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97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57876" y="3907055"/>
            <a:ext cx="8412480" cy="2438566"/>
          </a:xfrm>
        </p:spPr>
        <p:txBody>
          <a:bodyPr/>
          <a:lstStyle/>
          <a:p>
            <a:r>
              <a:rPr lang="en-US" dirty="0" smtClean="0"/>
              <a:t>These come from that big table above or p 424 Fam User Guide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36" y="1516280"/>
            <a:ext cx="8029575" cy="239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7876" y="2948152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7875" y="3282806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4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Set P1SEL/P1SEL2 for P1.1 and P1.2 for the UCA0</a:t>
            </a:r>
          </a:p>
          <a:p>
            <a:pPr lvl="1"/>
            <a:r>
              <a:rPr lang="en-US" dirty="0" smtClean="0"/>
              <a:t>Hold the USCI with </a:t>
            </a:r>
            <a:r>
              <a:rPr lang="en-US" dirty="0">
                <a:solidFill>
                  <a:schemeClr val="accent2"/>
                </a:solidFill>
              </a:rPr>
              <a:t>UCA0CTL1 = UCSWRST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pPr lvl="1"/>
            <a:r>
              <a:rPr lang="en-US" dirty="0" smtClean="0"/>
              <a:t>Set clock to SMCLK</a:t>
            </a:r>
          </a:p>
          <a:p>
            <a:pPr lvl="1"/>
            <a:r>
              <a:rPr lang="en-US" dirty="0" smtClean="0"/>
              <a:t>Set UCA0CTL/1 correctly</a:t>
            </a:r>
          </a:p>
          <a:p>
            <a:pPr lvl="1"/>
            <a:r>
              <a:rPr lang="en-US" dirty="0" smtClean="0"/>
              <a:t>Set UCA0MCTL correctly (p 424 Fam User Guide)</a:t>
            </a:r>
          </a:p>
          <a:p>
            <a:pPr lvl="1"/>
            <a:r>
              <a:rPr lang="en-US" dirty="0" smtClean="0"/>
              <a:t>Take USCI out of reset with </a:t>
            </a:r>
            <a:r>
              <a:rPr lang="en-US" dirty="0">
                <a:solidFill>
                  <a:schemeClr val="accent2"/>
                </a:solidFill>
              </a:rPr>
              <a:t>UCA0CTL1 </a:t>
            </a:r>
            <a:r>
              <a:rPr lang="en-US" dirty="0" smtClean="0">
                <a:solidFill>
                  <a:schemeClr val="accent2"/>
                </a:solidFill>
              </a:rPr>
              <a:t>&amp;= ~UCSWRST;</a:t>
            </a:r>
          </a:p>
          <a:p>
            <a:r>
              <a:rPr lang="en-US" dirty="0" smtClean="0"/>
              <a:t>Example: 9600 8N1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UCA0CTL1 |= UCSSEL_2;  </a:t>
            </a:r>
            <a:r>
              <a:rPr lang="en-US" dirty="0">
                <a:solidFill>
                  <a:srgbClr val="00B050"/>
                </a:solidFill>
              </a:rPr>
              <a:t>// select BRCLK = </a:t>
            </a:r>
            <a:r>
              <a:rPr lang="en-US" dirty="0" smtClean="0">
                <a:solidFill>
                  <a:srgbClr val="00B050"/>
                </a:solidFill>
              </a:rPr>
              <a:t>SMCLK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UCA0CTL0 = 0;   </a:t>
            </a:r>
            <a:r>
              <a:rPr lang="en-US" dirty="0" smtClean="0">
                <a:solidFill>
                  <a:schemeClr val="accent2"/>
                </a:solidFill>
              </a:rPr>
              <a:t>              </a:t>
            </a:r>
            <a:r>
              <a:rPr lang="en-US" dirty="0" smtClean="0">
                <a:solidFill>
                  <a:srgbClr val="00B050"/>
                </a:solidFill>
              </a:rPr>
              <a:t>// 8N1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UCA0BR0 = 104; </a:t>
            </a:r>
            <a:r>
              <a:rPr lang="en-US" dirty="0" smtClean="0">
                <a:solidFill>
                  <a:schemeClr val="accent2"/>
                </a:solidFill>
              </a:rPr>
              <a:t>        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 smtClean="0">
                <a:solidFill>
                  <a:srgbClr val="00B050"/>
                </a:solidFill>
              </a:rPr>
              <a:t>424 </a:t>
            </a:r>
            <a:r>
              <a:rPr lang="en-US" dirty="0">
                <a:solidFill>
                  <a:srgbClr val="00B050"/>
                </a:solidFill>
              </a:rPr>
              <a:t>1MHz@</a:t>
            </a:r>
            <a:r>
              <a:rPr lang="en-US" dirty="0" smtClean="0">
                <a:solidFill>
                  <a:srgbClr val="00B050"/>
                </a:solidFill>
              </a:rPr>
              <a:t>9600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UCA0BR1 </a:t>
            </a:r>
            <a:r>
              <a:rPr lang="en-US" dirty="0">
                <a:solidFill>
                  <a:schemeClr val="accent2"/>
                </a:solidFill>
              </a:rPr>
              <a:t>= 0;   </a:t>
            </a:r>
            <a:r>
              <a:rPr lang="en-US" dirty="0" smtClean="0">
                <a:solidFill>
                  <a:schemeClr val="accent2"/>
                </a:solidFill>
              </a:rPr>
              <a:t>          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 smtClean="0">
                <a:solidFill>
                  <a:srgbClr val="00B050"/>
                </a:solidFill>
              </a:rPr>
              <a:t>424 1MHz@9600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UCA0MCTL </a:t>
            </a:r>
            <a:r>
              <a:rPr lang="en-US" dirty="0">
                <a:solidFill>
                  <a:schemeClr val="accent2"/>
                </a:solidFill>
              </a:rPr>
              <a:t>= </a:t>
            </a:r>
            <a:r>
              <a:rPr lang="en-US" dirty="0" smtClean="0">
                <a:solidFill>
                  <a:schemeClr val="accent2"/>
                </a:solidFill>
              </a:rPr>
              <a:t>UCBRS0;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 err="1" smtClean="0">
                <a:solidFill>
                  <a:srgbClr val="00B050"/>
                </a:solidFill>
              </a:rPr>
              <a:t>UCBRSx</a:t>
            </a:r>
            <a:r>
              <a:rPr lang="en-US" dirty="0" smtClean="0">
                <a:solidFill>
                  <a:srgbClr val="00B050"/>
                </a:solidFill>
              </a:rPr>
              <a:t>=1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52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737" y="1852352"/>
            <a:ext cx="7772400" cy="4724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Parallel versus Serial?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Serial Advantages?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Simple interface – less hardware, less pins, less cost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Faster clock speed per wire (no “cross-talk”)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Longer Distance (no “cross-talk”)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/>
              <a:t>Serial </a:t>
            </a:r>
            <a:r>
              <a:rPr lang="en-US" sz="2400" dirty="0" smtClean="0"/>
              <a:t>Disadvantages?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Slower (</a:t>
            </a:r>
            <a:r>
              <a:rPr lang="en-US" sz="2000" dirty="0" smtClean="0">
                <a:solidFill>
                  <a:srgbClr val="FF0000"/>
                </a:solidFill>
              </a:rPr>
              <a:t>compared to parallel w/ same clock speed</a:t>
            </a:r>
            <a:r>
              <a:rPr lang="en-US" sz="2000" dirty="0" smtClean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Overhead 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On-chip hardware to encode/decode serial signal</a:t>
            </a:r>
            <a:endParaRPr lang="en-US" sz="2000" dirty="0">
              <a:solidFill>
                <a:schemeClr val="accent2"/>
              </a:solidFill>
            </a:endParaRP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557549" y="2608260"/>
            <a:ext cx="3732822" cy="768744"/>
            <a:chOff x="1390901" y="2639791"/>
            <a:chExt cx="3732822" cy="768744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390901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522249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1945948" y="27449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940324" y="2824559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945947" y="28973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940323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945947" y="30754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1940323" y="3154983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1945946" y="32278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1940322" y="3316824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Rectangle 34"/>
            <p:cNvSpPr/>
            <p:nvPr/>
          </p:nvSpPr>
          <p:spPr bwMode="auto">
            <a:xfrm>
              <a:off x="3437328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568676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3986750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123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78" y="1462708"/>
            <a:ext cx="6810375" cy="464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218578" y="6167940"/>
            <a:ext cx="6673416" cy="749695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For our ICE/Lab4, we are just sending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ASCII characters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69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Simple put character function: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// wait for TX to be ready for sending</a:t>
            </a:r>
          </a:p>
          <a:p>
            <a:pPr marL="0" indent="0">
              <a:buNone/>
            </a:pPr>
            <a:r>
              <a:rPr lang="en-US" sz="2000" dirty="0" smtClean="0"/>
              <a:t>void </a:t>
            </a:r>
            <a:r>
              <a:rPr lang="en-US" sz="2000" dirty="0" err="1"/>
              <a:t>uart_putc</a:t>
            </a:r>
            <a:r>
              <a:rPr lang="en-US" sz="2000" dirty="0"/>
              <a:t>(</a:t>
            </a:r>
            <a:r>
              <a:rPr lang="en-US" sz="2000" dirty="0" err="1"/>
              <a:t>const</a:t>
            </a:r>
            <a:r>
              <a:rPr lang="en-US" sz="2000" dirty="0"/>
              <a:t> </a:t>
            </a:r>
            <a:r>
              <a:rPr lang="en-US" sz="2000" dirty="0" smtClean="0"/>
              <a:t>int8_t </a:t>
            </a:r>
            <a:r>
              <a:rPr lang="en-US" sz="2000" dirty="0"/>
              <a:t>c){</a:t>
            </a:r>
          </a:p>
          <a:p>
            <a:pPr marL="0" indent="0">
              <a:buNone/>
            </a:pPr>
            <a:r>
              <a:rPr lang="en-US" sz="2000" dirty="0"/>
              <a:t>    while (!(IFG2 &amp; UCA0TXIFG));  </a:t>
            </a:r>
            <a:r>
              <a:rPr lang="en-US" sz="2000" dirty="0">
                <a:solidFill>
                  <a:srgbClr val="00B050"/>
                </a:solidFill>
              </a:rPr>
              <a:t>// USCI_A0 TX buffer ready?</a:t>
            </a:r>
          </a:p>
          <a:p>
            <a:pPr marL="0" indent="0">
              <a:buNone/>
            </a:pPr>
            <a:r>
              <a:rPr lang="en-US" sz="2000" dirty="0"/>
              <a:t>    UCA0TXBUF </a:t>
            </a:r>
            <a:r>
              <a:rPr lang="en-US" sz="2000" dirty="0" smtClean="0"/>
              <a:t>= </a:t>
            </a:r>
            <a:r>
              <a:rPr lang="en-US" sz="2000" dirty="0"/>
              <a:t>c;         </a:t>
            </a:r>
            <a:r>
              <a:rPr lang="en-US" sz="2000" dirty="0" smtClean="0"/>
              <a:t>   </a:t>
            </a:r>
            <a:r>
              <a:rPr lang="en-US" sz="2000" dirty="0" smtClean="0">
                <a:solidFill>
                  <a:srgbClr val="00B050"/>
                </a:solidFill>
              </a:rPr>
              <a:t>// </a:t>
            </a:r>
            <a:r>
              <a:rPr lang="en-US" sz="2000" dirty="0">
                <a:solidFill>
                  <a:srgbClr val="00B050"/>
                </a:solidFill>
              </a:rPr>
              <a:t>TX</a:t>
            </a:r>
          </a:p>
          <a:p>
            <a:pPr marL="0" indent="0">
              <a:buNone/>
            </a:pPr>
            <a:r>
              <a:rPr lang="en-US" sz="2000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you could easily expand this into transmitting strings or (char* or int8_t*) or char[]</a:t>
            </a:r>
          </a:p>
          <a:p>
            <a:r>
              <a:rPr lang="en-US" dirty="0" smtClean="0"/>
              <a:t>You can declare char arrays like this:</a:t>
            </a:r>
          </a:p>
          <a:p>
            <a:pPr lvl="1"/>
            <a:r>
              <a:rPr lang="en-US" dirty="0" smtClean="0"/>
              <a:t>char </a:t>
            </a:r>
            <a:r>
              <a:rPr lang="en-US" dirty="0" err="1" smtClean="0"/>
              <a:t>my_str</a:t>
            </a:r>
            <a:r>
              <a:rPr lang="en-US" dirty="0" smtClean="0"/>
              <a:t>[] = “hello”;  </a:t>
            </a:r>
            <a:r>
              <a:rPr lang="en-US" dirty="0" smtClean="0">
                <a:solidFill>
                  <a:srgbClr val="00B050"/>
                </a:solidFill>
              </a:rPr>
              <a:t>// compiler will allocate the array size</a:t>
            </a:r>
          </a:p>
          <a:p>
            <a:pPr lvl="1"/>
            <a:r>
              <a:rPr lang="en-US" dirty="0" smtClean="0"/>
              <a:t>Now C will create an array of: [‘</a:t>
            </a:r>
            <a:r>
              <a:rPr lang="en-US" dirty="0" err="1" smtClean="0"/>
              <a:t>h’,’e’,’l’,’l’,’o</a:t>
            </a:r>
            <a:r>
              <a:rPr lang="en-US" dirty="0" smtClean="0"/>
              <a:t>’,’\0’]</a:t>
            </a:r>
          </a:p>
          <a:p>
            <a:pPr lvl="2"/>
            <a:r>
              <a:rPr lang="en-US" dirty="0" smtClean="0"/>
              <a:t>’\0’ is the same as 0 … it is just a string terminator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39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if you wanted to send 112 via serial, how do you turn it into ASCII characters [‘1’,’1’,’2’]?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/**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Inter to asci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v</a:t>
            </a:r>
            <a:r>
              <a:rPr lang="en-US" dirty="0" smtClean="0">
                <a:solidFill>
                  <a:srgbClr val="00B050"/>
                </a:solidFill>
              </a:rPr>
              <a:t>alue: integer to convert, result: buffer to put the characters into, base: 10 if decimal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*/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0" dirty="0" smtClean="0"/>
              <a:t>void </a:t>
            </a:r>
            <a:r>
              <a:rPr lang="en-US" b="0" dirty="0" err="1"/>
              <a:t>itoa</a:t>
            </a:r>
            <a:r>
              <a:rPr lang="en-US" b="0" dirty="0"/>
              <a:t>(int16_t value, char* result, uint16_t base){</a:t>
            </a:r>
          </a:p>
          <a:p>
            <a:pPr marL="0" indent="0">
              <a:buNone/>
            </a:pPr>
            <a:r>
              <a:rPr lang="en-US" b="0" dirty="0"/>
              <a:t>      </a:t>
            </a:r>
            <a:r>
              <a:rPr lang="en-US" b="0" dirty="0">
                <a:solidFill>
                  <a:srgbClr val="00B050"/>
                </a:solidFill>
              </a:rPr>
              <a:t>// check that the base if valid</a:t>
            </a:r>
          </a:p>
          <a:p>
            <a:pPr marL="0" indent="0">
              <a:buNone/>
            </a:pPr>
            <a:r>
              <a:rPr lang="en-US" b="0" dirty="0"/>
              <a:t>      if (base &lt; 2 || base &gt; 36) { *result = '\0';}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char* </a:t>
            </a:r>
            <a:r>
              <a:rPr lang="en-US" b="0" dirty="0" err="1"/>
              <a:t>ptr</a:t>
            </a:r>
            <a:r>
              <a:rPr lang="en-US" b="0" dirty="0"/>
              <a:t> = result, *ptr1 = result, </a:t>
            </a:r>
            <a:r>
              <a:rPr lang="en-US" b="0" dirty="0" err="1"/>
              <a:t>tmp_char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int16_t </a:t>
            </a:r>
            <a:r>
              <a:rPr lang="en-US" b="0" dirty="0" err="1"/>
              <a:t>tmp_value</a:t>
            </a:r>
            <a:r>
              <a:rPr lang="en-US" b="0" dirty="0"/>
              <a:t>;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do {</a:t>
            </a: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tmp_value</a:t>
            </a:r>
            <a:r>
              <a:rPr lang="en-US" b="0" dirty="0"/>
              <a:t> = value;</a:t>
            </a:r>
          </a:p>
          <a:p>
            <a:pPr marL="0" indent="0">
              <a:buNone/>
            </a:pPr>
            <a:r>
              <a:rPr lang="en-US" b="0" dirty="0"/>
              <a:t>        value /= base;</a:t>
            </a:r>
          </a:p>
          <a:p>
            <a:pPr marL="0" indent="0">
              <a:buNone/>
            </a:pPr>
            <a:r>
              <a:rPr lang="en-US" b="0" dirty="0"/>
              <a:t>        *</a:t>
            </a:r>
            <a:r>
              <a:rPr lang="en-US" b="0" dirty="0" err="1"/>
              <a:t>ptr</a:t>
            </a:r>
            <a:r>
              <a:rPr lang="en-US" b="0" dirty="0"/>
              <a:t>++ = </a:t>
            </a:r>
            <a:r>
              <a:rPr lang="en-US" b="0" dirty="0">
                <a:solidFill>
                  <a:srgbClr val="7030A0"/>
                </a:solidFill>
              </a:rPr>
              <a:t>"</a:t>
            </a:r>
            <a:r>
              <a:rPr lang="en-US" b="0" dirty="0" smtClean="0">
                <a:solidFill>
                  <a:srgbClr val="7030A0"/>
                </a:solidFill>
              </a:rPr>
              <a:t>zyxwvutsrqponmlkjihgfedcba9876543210123456789abcdefghijklmnopqrstuvwxyz"</a:t>
            </a:r>
            <a:r>
              <a:rPr lang="en-US" b="0" dirty="0" smtClean="0"/>
              <a:t> [</a:t>
            </a:r>
            <a:r>
              <a:rPr lang="en-US" b="0" dirty="0"/>
              <a:t>35 + (</a:t>
            </a:r>
            <a:r>
              <a:rPr lang="en-US" b="0" dirty="0" err="1"/>
              <a:t>tmp_value</a:t>
            </a:r>
            <a:r>
              <a:rPr lang="en-US" b="0" dirty="0"/>
              <a:t> - value * base)];</a:t>
            </a:r>
          </a:p>
          <a:p>
            <a:pPr marL="0" indent="0">
              <a:buNone/>
            </a:pPr>
            <a:r>
              <a:rPr lang="en-US" b="0" dirty="0"/>
              <a:t>      } while ( value );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*</a:t>
            </a:r>
            <a:r>
              <a:rPr lang="en-US" b="0" dirty="0" err="1"/>
              <a:t>ptr</a:t>
            </a:r>
            <a:r>
              <a:rPr lang="en-US" b="0" dirty="0"/>
              <a:t>-- = '\0';</a:t>
            </a:r>
          </a:p>
          <a:p>
            <a:pPr marL="0" indent="0">
              <a:buNone/>
            </a:pPr>
            <a:r>
              <a:rPr lang="en-US" b="0" dirty="0"/>
              <a:t>      while(ptr1 &lt; </a:t>
            </a:r>
            <a:r>
              <a:rPr lang="en-US" b="0" dirty="0" err="1"/>
              <a:t>ptr</a:t>
            </a:r>
            <a:r>
              <a:rPr lang="en-US" b="0" dirty="0"/>
              <a:t>) {</a:t>
            </a: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tmp_char</a:t>
            </a:r>
            <a:r>
              <a:rPr lang="en-US" b="0" dirty="0"/>
              <a:t> = *</a:t>
            </a:r>
            <a:r>
              <a:rPr lang="en-US" b="0" dirty="0" err="1"/>
              <a:t>ptr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  *</a:t>
            </a:r>
            <a:r>
              <a:rPr lang="en-US" b="0" dirty="0" err="1"/>
              <a:t>ptr</a:t>
            </a:r>
            <a:r>
              <a:rPr lang="en-US" b="0" dirty="0"/>
              <a:t>--= *ptr1;</a:t>
            </a:r>
          </a:p>
          <a:p>
            <a:pPr marL="0" indent="0">
              <a:buNone/>
            </a:pPr>
            <a:r>
              <a:rPr lang="en-US" b="0" dirty="0"/>
              <a:t>        *ptr1++ = </a:t>
            </a:r>
            <a:r>
              <a:rPr lang="en-US" b="0" dirty="0" err="1"/>
              <a:t>tmp_char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}</a:t>
            </a:r>
          </a:p>
          <a:p>
            <a:pPr marL="0" indent="0">
              <a:buNone/>
            </a:pPr>
            <a:r>
              <a:rPr lang="en-US" b="0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Transmitting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52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Simple get character (8 bits)</a:t>
            </a:r>
          </a:p>
          <a:p>
            <a:r>
              <a:rPr lang="en-US" dirty="0" smtClean="0"/>
              <a:t>We won’t be using this for Lab 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int8_t </a:t>
            </a:r>
            <a:r>
              <a:rPr lang="en-US" dirty="0" err="1"/>
              <a:t>getchar</a:t>
            </a:r>
            <a:r>
              <a:rPr lang="en-US" dirty="0"/>
              <a:t>(void) {</a:t>
            </a:r>
          </a:p>
          <a:p>
            <a:pPr marL="0" indent="0">
              <a:buNone/>
            </a:pPr>
            <a:r>
              <a:rPr lang="en-US" dirty="0"/>
              <a:t>    while(!(IFG2 &amp; UCA0RXIFG</a:t>
            </a:r>
            <a:r>
              <a:rPr lang="en-US" dirty="0" smtClean="0"/>
              <a:t>));  </a:t>
            </a:r>
            <a:r>
              <a:rPr lang="en-US" dirty="0" smtClean="0">
                <a:solidFill>
                  <a:srgbClr val="00B050"/>
                </a:solidFill>
              </a:rPr>
              <a:t>// anything to get?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 IFG2 &amp;= ~UCA0RXIFG</a:t>
            </a:r>
            <a:r>
              <a:rPr lang="en-US" dirty="0" smtClean="0"/>
              <a:t>;            </a:t>
            </a:r>
            <a:r>
              <a:rPr lang="en-US" dirty="0" smtClean="0">
                <a:solidFill>
                  <a:srgbClr val="00B050"/>
                </a:solidFill>
              </a:rPr>
              <a:t>// clear the flag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return UCA0RXBUF</a:t>
            </a:r>
            <a:r>
              <a:rPr lang="en-US" dirty="0" smtClean="0"/>
              <a:t>;               </a:t>
            </a:r>
            <a:r>
              <a:rPr lang="en-US" dirty="0" smtClean="0">
                <a:solidFill>
                  <a:srgbClr val="00B050"/>
                </a:solidFill>
              </a:rPr>
              <a:t>// get the data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Again, you can expand this out into grabbing a string of characters, a bunch of bytes until you get a certain stop sequence, or even a fixed number of bytes</a:t>
            </a:r>
          </a:p>
          <a:p>
            <a:r>
              <a:rPr lang="en-US" dirty="0" smtClean="0"/>
              <a:t>It is common in serial communications to define data packet formats uses them when you are doing TX/RX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77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Often, embedded systems have 1 or 2 serial ports on them … these are HW serial ports</a:t>
            </a:r>
          </a:p>
          <a:p>
            <a:r>
              <a:rPr lang="en-US" dirty="0" smtClean="0"/>
              <a:t>If you need more, you can use SW serial which is just bit-banging on a pair of pins</a:t>
            </a:r>
          </a:p>
          <a:p>
            <a:pPr lvl="1"/>
            <a:r>
              <a:rPr lang="en-US" dirty="0" smtClean="0"/>
              <a:t>This usually will consume some process time and typically limited to lower data rates</a:t>
            </a:r>
          </a:p>
          <a:p>
            <a:r>
              <a:rPr lang="en-US" dirty="0" smtClean="0"/>
              <a:t>If your embedded system has USB, like a Raspberry Pi, then you can just add on a serial-to-USB controller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vs SW Serial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856" b="15565"/>
          <a:stretch/>
        </p:blipFill>
        <p:spPr>
          <a:xfrm>
            <a:off x="840921" y="4617436"/>
            <a:ext cx="2804965" cy="1783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96" y="4643545"/>
            <a:ext cx="4543602" cy="139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4213" y="6033887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Cable from </a:t>
            </a:r>
            <a:r>
              <a:rPr lang="en-US" dirty="0" err="1" smtClean="0"/>
              <a:t>Sparkfun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2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I2C is common protocol for embedded systems </a:t>
            </a:r>
          </a:p>
          <a:p>
            <a:r>
              <a:rPr lang="en-US" dirty="0" smtClean="0"/>
              <a:t>Common applications:</a:t>
            </a:r>
          </a:p>
          <a:p>
            <a:pPr lvl="1"/>
            <a:r>
              <a:rPr lang="en-US" dirty="0" smtClean="0"/>
              <a:t>Camera adjustments</a:t>
            </a:r>
          </a:p>
          <a:p>
            <a:pPr lvl="1"/>
            <a:r>
              <a:rPr lang="en-US" dirty="0" smtClean="0"/>
              <a:t>Inertial measurement units</a:t>
            </a:r>
          </a:p>
          <a:p>
            <a:pPr lvl="1"/>
            <a:r>
              <a:rPr lang="en-US" dirty="0" smtClean="0"/>
              <a:t>Temperature sensors</a:t>
            </a:r>
          </a:p>
          <a:p>
            <a:pPr lvl="1"/>
            <a:r>
              <a:rPr lang="en-US" dirty="0" smtClean="0"/>
              <a:t>Pressure sensors</a:t>
            </a:r>
          </a:p>
          <a:p>
            <a:pPr lvl="1"/>
            <a:r>
              <a:rPr lang="en-US" dirty="0" smtClean="0"/>
              <a:t>EEPROM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93" y="1928123"/>
            <a:ext cx="2510247" cy="1883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9069" y="3812102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Cellphone IMU ($14)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93" y="4273767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7" y="4557711"/>
            <a:ext cx="4241737" cy="1696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061" y="463630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6586" y="605435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428433" y="605435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42" y="605435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5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 Capstone: I2C Servo Driver</a:t>
            </a:r>
            <a:endParaRPr lang="en-US" dirty="0"/>
          </a:p>
        </p:txBody>
      </p:sp>
      <p:pic>
        <p:nvPicPr>
          <p:cNvPr id="1026" name="Picture 2" descr="https://github.com/DFEC-R2D2/r2d2/raw/master/pics/dev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15" y="1711569"/>
            <a:ext cx="6003465" cy="45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523" y="1940169"/>
            <a:ext cx="2497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servo motors driving the doors on R2-D2’s head were driven by I2C commands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" y="3413726"/>
            <a:ext cx="2102198" cy="28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" y="1463040"/>
            <a:ext cx="8412480" cy="3231234"/>
          </a:xfrm>
        </p:spPr>
        <p:txBody>
          <a:bodyPr/>
          <a:lstStyle/>
          <a:p>
            <a:r>
              <a:rPr lang="en-US" dirty="0" smtClean="0"/>
              <a:t>I2C is a packet based protocol with a </a:t>
            </a:r>
            <a:r>
              <a:rPr lang="en-US" dirty="0"/>
              <a:t>7</a:t>
            </a:r>
            <a:r>
              <a:rPr lang="en-US" dirty="0" smtClean="0"/>
              <a:t>b address</a:t>
            </a:r>
          </a:p>
          <a:p>
            <a:pPr lvl="1"/>
            <a:r>
              <a:rPr lang="en-US" dirty="0" smtClean="0"/>
              <a:t>Allows 128 devices on network</a:t>
            </a:r>
          </a:p>
          <a:p>
            <a:pPr lvl="1"/>
            <a:r>
              <a:rPr lang="en-US" dirty="0" smtClean="0"/>
              <a:t>More complex than UART and SPI</a:t>
            </a:r>
          </a:p>
          <a:p>
            <a:pPr lvl="1"/>
            <a:r>
              <a:rPr lang="en-US" dirty="0" smtClean="0"/>
              <a:t>Popular in a variety of applications</a:t>
            </a:r>
          </a:p>
          <a:p>
            <a:pPr lvl="2"/>
            <a:r>
              <a:rPr lang="en-US" dirty="0" smtClean="0"/>
              <a:t>Memory, </a:t>
            </a:r>
            <a:r>
              <a:rPr lang="en-US" dirty="0" err="1" smtClean="0"/>
              <a:t>MUXes</a:t>
            </a:r>
            <a:r>
              <a:rPr lang="en-US" dirty="0" smtClean="0"/>
              <a:t>, ADCs,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Only need 2 wires (no SS link on SPI)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6" y="4187996"/>
            <a:ext cx="7533167" cy="16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the I2C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sz="2300" dirty="0"/>
              <a:t>i2c_init(void</a:t>
            </a:r>
            <a:r>
              <a:rPr lang="en-US" sz="2300" dirty="0" smtClean="0"/>
              <a:t>){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</a:t>
            </a:r>
            <a:r>
              <a:rPr lang="en-US" sz="2300" dirty="0"/>
              <a:t>= UCSWRST</a:t>
            </a:r>
            <a:r>
              <a:rPr lang="en-US" sz="2300" dirty="0" smtClean="0"/>
              <a:t>;  </a:t>
            </a:r>
            <a:r>
              <a:rPr lang="en-US" sz="2300" dirty="0" smtClean="0">
                <a:solidFill>
                  <a:srgbClr val="00B050"/>
                </a:solidFill>
              </a:rPr>
              <a:t>// hold in reset while configuring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</a:t>
            </a:r>
            <a:r>
              <a:rPr lang="en-US" sz="2300" dirty="0"/>
              <a:t>UCB0CTL0 = UCMST | UCMODE_3 | UCSYNC</a:t>
            </a:r>
            <a:r>
              <a:rPr lang="en-US" sz="2300" dirty="0" smtClean="0"/>
              <a:t>;  </a:t>
            </a:r>
            <a:r>
              <a:rPr lang="en-US" sz="2300" dirty="0" smtClean="0">
                <a:solidFill>
                  <a:srgbClr val="00B050"/>
                </a:solidFill>
              </a:rPr>
              <a:t>// set to master</a:t>
            </a:r>
            <a:endParaRPr lang="en-US" sz="23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    </a:t>
            </a:r>
            <a:r>
              <a:rPr lang="en-US" sz="2300" dirty="0">
                <a:solidFill>
                  <a:srgbClr val="00B050"/>
                </a:solidFill>
              </a:rPr>
              <a:t>/**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 </a:t>
            </a:r>
            <a:r>
              <a:rPr lang="en-US" sz="2300" dirty="0" smtClean="0">
                <a:solidFill>
                  <a:srgbClr val="00B050"/>
                </a:solidFill>
              </a:rPr>
              <a:t>Set to 100kHz </a:t>
            </a:r>
            <a:r>
              <a:rPr lang="en-US" sz="2300" dirty="0">
                <a:solidFill>
                  <a:srgbClr val="00B050"/>
                </a:solidFill>
              </a:rPr>
              <a:t>when sourcing from SMCLK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 where SMCLK = 1MHz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*/</a:t>
            </a:r>
          </a:p>
          <a:p>
            <a:pPr marL="0" indent="0">
              <a:buNone/>
            </a:pPr>
            <a:r>
              <a:rPr lang="en-US" sz="2300" dirty="0"/>
              <a:t>    UCB0BR0 = 10;</a:t>
            </a:r>
          </a:p>
          <a:p>
            <a:pPr marL="0" indent="0">
              <a:buNone/>
            </a:pPr>
            <a:r>
              <a:rPr lang="en-US" sz="2300" dirty="0"/>
              <a:t>    UCB0BR1 = 0;</a:t>
            </a:r>
          </a:p>
          <a:p>
            <a:pPr marL="0" indent="0">
              <a:buNone/>
            </a:pPr>
            <a:r>
              <a:rPr lang="en-US" sz="2300" dirty="0" smtClean="0"/>
              <a:t>    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|= </a:t>
            </a:r>
            <a:r>
              <a:rPr lang="en-US" sz="2300" dirty="0"/>
              <a:t>UCSSEL_2</a:t>
            </a:r>
            <a:r>
              <a:rPr lang="en-US" sz="2300" dirty="0" smtClean="0"/>
              <a:t>;  // set clock to SMCLK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&amp;= ~UCSWRST;  // take out of reset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877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Serial </a:t>
            </a: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Serial Bus (USB): used for everything </a:t>
            </a:r>
          </a:p>
          <a:p>
            <a:r>
              <a:rPr lang="en-US" dirty="0" err="1" smtClean="0"/>
              <a:t>CANBus</a:t>
            </a:r>
            <a:r>
              <a:rPr lang="en-US" dirty="0" smtClean="0"/>
              <a:t>: common in cars</a:t>
            </a:r>
          </a:p>
          <a:p>
            <a:r>
              <a:rPr lang="en-US" dirty="0" smtClean="0"/>
              <a:t>RS-485: single master, multiple slave</a:t>
            </a:r>
          </a:p>
          <a:p>
            <a:r>
              <a:rPr lang="en-US" dirty="0" smtClean="0"/>
              <a:t>MIL-STD-1553: common in aircraft and spacecraft</a:t>
            </a:r>
          </a:p>
          <a:p>
            <a:r>
              <a:rPr lang="en-US" dirty="0" smtClean="0"/>
              <a:t>UART</a:t>
            </a:r>
            <a:r>
              <a:rPr lang="en-US" dirty="0"/>
              <a:t>: Similar to RS232, but uses TTL, one-to-one</a:t>
            </a:r>
          </a:p>
          <a:p>
            <a:r>
              <a:rPr lang="en-US" dirty="0"/>
              <a:t>SPI: common in embedded systems (e.g., cellphones)</a:t>
            </a:r>
          </a:p>
          <a:p>
            <a:r>
              <a:rPr lang="en-US" dirty="0"/>
              <a:t>I2C: common in embedded systems (e.g., cellphones)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TX/RX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 smtClean="0"/>
              <a:t>The transmitting data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 err="1"/>
              <a:t>int</a:t>
            </a:r>
            <a:r>
              <a:rPr lang="en-US" b="0" dirty="0"/>
              <a:t> </a:t>
            </a:r>
            <a:r>
              <a:rPr lang="en-US" b="0" dirty="0" smtClean="0"/>
              <a:t>i2c_transfer(uint8_t </a:t>
            </a:r>
            <a:r>
              <a:rPr lang="en-US" b="0" dirty="0" err="1" smtClean="0"/>
              <a:t>addr</a:t>
            </a:r>
            <a:r>
              <a:rPr lang="en-US" b="0" dirty="0" smtClean="0"/>
              <a:t>, uint8_t </a:t>
            </a:r>
            <a:r>
              <a:rPr lang="en-US" b="0" dirty="0"/>
              <a:t>*</a:t>
            </a:r>
            <a:r>
              <a:rPr lang="en-US" b="0" dirty="0" err="1"/>
              <a:t>buf</a:t>
            </a:r>
            <a:r>
              <a:rPr lang="en-US" b="0" dirty="0"/>
              <a:t>, </a:t>
            </a:r>
            <a:r>
              <a:rPr lang="en-US" b="0" dirty="0" err="1"/>
              <a:t>size_t</a:t>
            </a:r>
            <a:r>
              <a:rPr lang="en-US" b="0" dirty="0"/>
              <a:t> </a:t>
            </a:r>
            <a:r>
              <a:rPr lang="en-US" b="0" dirty="0" err="1"/>
              <a:t>nbytes</a:t>
            </a:r>
            <a:r>
              <a:rPr lang="en-US" b="0" dirty="0" smtClean="0"/>
              <a:t>){</a:t>
            </a:r>
          </a:p>
          <a:p>
            <a:pPr marL="0" indent="0">
              <a:buNone/>
            </a:pPr>
            <a:r>
              <a:rPr lang="en-US" b="0" dirty="0" smtClean="0"/>
              <a:t>  UCB0I2CSA = </a:t>
            </a:r>
            <a:r>
              <a:rPr lang="en-US" b="0" dirty="0" err="1" smtClean="0"/>
              <a:t>addr</a:t>
            </a:r>
            <a:r>
              <a:rPr lang="en-US" b="0" dirty="0" smtClean="0"/>
              <a:t>;  </a:t>
            </a:r>
            <a:r>
              <a:rPr lang="en-US" b="0" dirty="0" smtClean="0">
                <a:solidFill>
                  <a:srgbClr val="00B050"/>
                </a:solidFill>
              </a:rPr>
              <a:t>// set slave address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UCB0CTL1 </a:t>
            </a:r>
            <a:r>
              <a:rPr lang="en-US" b="0" dirty="0"/>
              <a:t>|= UCTR | UCTXSTT</a:t>
            </a:r>
            <a:r>
              <a:rPr lang="en-US" b="0" dirty="0" smtClean="0"/>
              <a:t>;  </a:t>
            </a:r>
            <a:r>
              <a:rPr lang="en-US" b="0" dirty="0" smtClean="0">
                <a:solidFill>
                  <a:srgbClr val="00B050"/>
                </a:solidFill>
              </a:rPr>
              <a:t>// set start condition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while </a:t>
            </a:r>
            <a:r>
              <a:rPr lang="en-US" b="0" dirty="0"/>
              <a:t>((UCB0CTL1 &amp; UCTXSTT) &amp;&amp; ((IFG2 &amp; UCB0TXIFG) == 0</a:t>
            </a:r>
            <a:r>
              <a:rPr lang="en-US" b="0" dirty="0" smtClean="0"/>
              <a:t>));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err </a:t>
            </a:r>
            <a:r>
              <a:rPr lang="en-US" b="0" dirty="0"/>
              <a:t>= _</a:t>
            </a:r>
            <a:r>
              <a:rPr lang="en-US" b="0" dirty="0" err="1"/>
              <a:t>check_ack</a:t>
            </a:r>
            <a:r>
              <a:rPr lang="en-US" b="0" dirty="0"/>
              <a:t>(dev</a:t>
            </a:r>
            <a:r>
              <a:rPr lang="en-US" b="0" dirty="0" smtClean="0"/>
              <a:t>);  </a:t>
            </a:r>
            <a:r>
              <a:rPr lang="en-US" b="0" dirty="0" smtClean="0">
                <a:solidFill>
                  <a:srgbClr val="00B050"/>
                </a:solidFill>
              </a:rPr>
              <a:t>// check for ACK … defined elsewhere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while (</a:t>
            </a:r>
            <a:r>
              <a:rPr lang="en-US" b="0" dirty="0"/>
              <a:t>(err == 0) &amp;&amp; (</a:t>
            </a:r>
            <a:r>
              <a:rPr lang="en-US" b="0" dirty="0" err="1"/>
              <a:t>nbytes</a:t>
            </a:r>
            <a:r>
              <a:rPr lang="en-US" b="0" dirty="0"/>
              <a:t> &gt; 0)</a:t>
            </a:r>
            <a:r>
              <a:rPr lang="en-US" b="0" dirty="0" smtClean="0"/>
              <a:t>) </a:t>
            </a:r>
            <a:r>
              <a:rPr lang="en-US" b="0" dirty="0"/>
              <a:t>{</a:t>
            </a:r>
          </a:p>
          <a:p>
            <a:pPr marL="0" indent="0">
              <a:buNone/>
            </a:pPr>
            <a:r>
              <a:rPr lang="en-US" b="0" dirty="0"/>
              <a:t>        UCB0TXBUF = *</a:t>
            </a:r>
            <a:r>
              <a:rPr lang="en-US" b="0" dirty="0" err="1"/>
              <a:t>buf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  while ((IFG2 &amp; UCB0TXIFG) == 0) {</a:t>
            </a:r>
          </a:p>
          <a:p>
            <a:pPr marL="0" indent="0">
              <a:buNone/>
            </a:pPr>
            <a:r>
              <a:rPr lang="en-US" b="0" dirty="0"/>
              <a:t>            err = _</a:t>
            </a:r>
            <a:r>
              <a:rPr lang="en-US" b="0" dirty="0" err="1"/>
              <a:t>check_ack</a:t>
            </a:r>
            <a:r>
              <a:rPr lang="en-US" b="0" dirty="0"/>
              <a:t>(dev</a:t>
            </a:r>
            <a:r>
              <a:rPr lang="en-US" b="0" dirty="0" smtClean="0"/>
              <a:t>);  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    if (err &lt; 0</a:t>
            </a:r>
            <a:r>
              <a:rPr lang="en-US" b="0" dirty="0" smtClean="0"/>
              <a:t>) break;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smtClean="0"/>
              <a:t>}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buf</a:t>
            </a:r>
            <a:r>
              <a:rPr lang="en-US" b="0" dirty="0" smtClean="0"/>
              <a:t>++;  </a:t>
            </a:r>
            <a:r>
              <a:rPr lang="en-US" b="0" dirty="0" smtClean="0">
                <a:solidFill>
                  <a:srgbClr val="00B050"/>
                </a:solidFill>
              </a:rPr>
              <a:t>// grab next byte</a:t>
            </a:r>
            <a:endParaRPr lang="en-US" b="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nbytes</a:t>
            </a:r>
            <a:r>
              <a:rPr lang="en-US" b="0" dirty="0"/>
              <a:t>-</a:t>
            </a:r>
            <a:r>
              <a:rPr lang="en-US" b="0" dirty="0" smtClean="0"/>
              <a:t>-;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</a:t>
            </a:r>
            <a:r>
              <a:rPr lang="en-US" b="0" dirty="0" smtClean="0"/>
              <a:t>}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return err;  </a:t>
            </a:r>
            <a:r>
              <a:rPr lang="en-US" b="0" dirty="0" smtClean="0">
                <a:solidFill>
                  <a:srgbClr val="00B050"/>
                </a:solidFill>
              </a:rPr>
              <a:t>// 0: good, -1: error occurred</a:t>
            </a:r>
          </a:p>
          <a:p>
            <a:pPr marL="0" indent="0">
              <a:buNone/>
            </a:pPr>
            <a:r>
              <a:rPr lang="en-US" b="0" dirty="0" smtClean="0"/>
              <a:t>}</a:t>
            </a:r>
          </a:p>
          <a:p>
            <a:pPr marL="0" indent="0">
              <a:buNone/>
            </a:pPr>
            <a:endParaRPr lang="en-US" b="0" dirty="0" smtClean="0"/>
          </a:p>
          <a:p>
            <a:r>
              <a:rPr lang="en-US" b="0" dirty="0" smtClean="0"/>
              <a:t>RX will be similar but not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use all of these in complex designs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844"/>
          <a:stretch/>
        </p:blipFill>
        <p:spPr>
          <a:xfrm>
            <a:off x="1107501" y="1524892"/>
            <a:ext cx="7162473" cy="4785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693" y="1380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R2D2 Capstone 2017/18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13382" y="4628796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27644" y="3394018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36706" y="3112368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7881" y="4423387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62740" y="3521804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0211" y="1524892"/>
            <a:ext cx="223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lot of the USB connections were actually serial-to-USB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78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ICE: UART Serial LCD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531088"/>
            <a:ext cx="8412480" cy="4869711"/>
          </a:xfrm>
        </p:spPr>
        <p:txBody>
          <a:bodyPr/>
          <a:lstStyle/>
          <a:p>
            <a:r>
              <a:rPr lang="en-US" dirty="0" smtClean="0"/>
              <a:t>Use the code examples in this lesson to:</a:t>
            </a:r>
          </a:p>
          <a:p>
            <a:pPr lvl="1"/>
            <a:r>
              <a:rPr lang="en-US" dirty="0" smtClean="0"/>
              <a:t>Setup your MSP430 for serial </a:t>
            </a:r>
            <a:r>
              <a:rPr lang="en-US" dirty="0" err="1" smtClean="0"/>
              <a:t>comm</a:t>
            </a:r>
            <a:endParaRPr lang="en-US" dirty="0" smtClean="0"/>
          </a:p>
          <a:p>
            <a:pPr lvl="2"/>
            <a:r>
              <a:rPr lang="en-US" dirty="0" smtClean="0"/>
              <a:t>9600 bps 8N1</a:t>
            </a:r>
          </a:p>
          <a:p>
            <a:pPr lvl="1"/>
            <a:r>
              <a:rPr lang="en-US" dirty="0" smtClean="0"/>
              <a:t>Have the LCD display “Hello” repeatedly</a:t>
            </a:r>
          </a:p>
          <a:p>
            <a:pPr lvl="1"/>
            <a:r>
              <a:rPr lang="en-US" dirty="0" smtClean="0"/>
              <a:t>When you fill up the LCD clear it</a:t>
            </a:r>
          </a:p>
          <a:p>
            <a:pPr lvl="1"/>
            <a:r>
              <a:rPr lang="en-US" dirty="0" smtClean="0"/>
              <a:t>Take a look at the LCD datasheet</a:t>
            </a:r>
          </a:p>
          <a:p>
            <a:pPr lvl="2"/>
            <a:r>
              <a:rPr lang="en-US" dirty="0" smtClean="0"/>
              <a:t>Clear the screen</a:t>
            </a:r>
          </a:p>
          <a:p>
            <a:pPr lvl="1"/>
            <a:r>
              <a:rPr lang="en-US" dirty="0" smtClean="0"/>
              <a:t>Debugging, might be useful to blink an led or two … up to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06" b="16976"/>
          <a:stretch/>
        </p:blipFill>
        <p:spPr>
          <a:xfrm>
            <a:off x="6046735" y="1928516"/>
            <a:ext cx="2822945" cy="19878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828800" y="5161374"/>
            <a:ext cx="5380074" cy="70174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Getting this working will help you in Lab 4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LCD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87" y="2366486"/>
            <a:ext cx="3580567" cy="4022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3386" y="1439237"/>
            <a:ext cx="592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 you read the LCD datasheet, here is the command summary</a:t>
            </a:r>
          </a:p>
        </p:txBody>
      </p:sp>
    </p:spTree>
    <p:extLst>
      <p:ext uri="{BB962C8B-B14F-4D97-AF65-F5344CB8AC3E}">
        <p14:creationId xmlns:p14="http://schemas.microsoft.com/office/powerpoint/2010/main" val="161582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Controller Area Network (CAN bus) is a robust vehicle bus standard designed to allow microcontrollers and devices to communicate with each other in applications without a host computer. It is a message-based protocol, designed originally for multiplex electrical wiring within automobiles to save on copper, but is also used in many other contexts.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6" y="3501150"/>
            <a:ext cx="3817088" cy="1628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29" y="3567603"/>
            <a:ext cx="3477511" cy="2285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3822" y="5204638"/>
            <a:ext cx="436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USAFA is doing research on the CAN bus and a Tesla 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RS-485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RS-485 supports inexpensive local networks and </a:t>
            </a:r>
            <a:r>
              <a:rPr lang="en-US" dirty="0" err="1"/>
              <a:t>multidrop</a:t>
            </a:r>
            <a:r>
              <a:rPr lang="en-US" dirty="0"/>
              <a:t> communications links, using the same differential signaling over twisted pair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3370521"/>
            <a:ext cx="6230679" cy="1557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274" y="428492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2553" y="4832498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5097" y="4054088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6423" y="483249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 bwMode="auto">
          <a:xfrm>
            <a:off x="365760" y="5162108"/>
            <a:ext cx="2324277" cy="1084521"/>
          </a:xfrm>
          <a:prstGeom prst="wedgeRectCallout">
            <a:avLst>
              <a:gd name="adj1" fmla="val 6386"/>
              <a:gd name="adj2" fmla="val -93382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This is actually diagram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for how to hook up a Raspberry Pi to a 485 network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MIL-STD-1553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MIL-STD-1553 is a military standard </a:t>
            </a:r>
            <a:r>
              <a:rPr lang="en-US" sz="2000" dirty="0" smtClean="0"/>
              <a:t>that </a:t>
            </a:r>
            <a:r>
              <a:rPr lang="en-US" sz="2000" dirty="0"/>
              <a:t>defines the mechanical, electrical, and functional characteristics of a serial data bus. It </a:t>
            </a:r>
            <a:r>
              <a:rPr lang="en-US" sz="2000" dirty="0" smtClean="0"/>
              <a:t>is used </a:t>
            </a:r>
            <a:r>
              <a:rPr lang="en-US" sz="2000" dirty="0"/>
              <a:t>in </a:t>
            </a:r>
            <a:r>
              <a:rPr lang="en-US" sz="2000" dirty="0" smtClean="0"/>
              <a:t>aircraft and spacecraft </a:t>
            </a:r>
            <a:r>
              <a:rPr lang="en-US" sz="2000" dirty="0"/>
              <a:t>on-board data handling (OBDH) </a:t>
            </a:r>
            <a:r>
              <a:rPr lang="en-US" sz="2000" dirty="0" smtClean="0"/>
              <a:t>subsystems. </a:t>
            </a:r>
            <a:r>
              <a:rPr lang="en-US" sz="2000" dirty="0"/>
              <a:t>It features multiple (commonly dual) redundant balanced line physical layers, a (differential) network interface, time division multiplexing, half-duplex command/response protocol, and can handle up to 30 Remote Terminals (devices).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8" y="3636335"/>
            <a:ext cx="4178380" cy="26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" y="1463040"/>
            <a:ext cx="8412480" cy="38532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For this class we will focus on these 3:</a:t>
            </a:r>
          </a:p>
          <a:p>
            <a:pPr lvl="1"/>
            <a:r>
              <a:rPr lang="en-US" dirty="0" smtClean="0"/>
              <a:t>SPI</a:t>
            </a:r>
          </a:p>
          <a:p>
            <a:pPr lvl="2"/>
            <a:r>
              <a:rPr lang="en-US" dirty="0" smtClean="0"/>
              <a:t>Synchronous, full duplex (2-way 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Datarates</a:t>
            </a:r>
            <a:r>
              <a:rPr lang="en-US" dirty="0" smtClean="0"/>
              <a:t>: 10Mbps</a:t>
            </a:r>
          </a:p>
          <a:p>
            <a:pPr lvl="2"/>
            <a:r>
              <a:rPr lang="en-US" dirty="0" smtClean="0"/>
              <a:t>Number of slaves depends on how many available pins you have</a:t>
            </a:r>
          </a:p>
          <a:p>
            <a:pPr lvl="1"/>
            <a:r>
              <a:rPr lang="en-US" dirty="0" smtClean="0"/>
              <a:t>UART</a:t>
            </a:r>
          </a:p>
          <a:p>
            <a:pPr lvl="2"/>
            <a:r>
              <a:rPr lang="en-US" dirty="0" smtClean="0"/>
              <a:t>Asynchronous, full duplex</a:t>
            </a:r>
          </a:p>
          <a:p>
            <a:pPr lvl="2"/>
            <a:r>
              <a:rPr lang="en-US" dirty="0" smtClean="0"/>
              <a:t>Data rates: 2.3M-9600 bps</a:t>
            </a:r>
          </a:p>
          <a:p>
            <a:pPr lvl="2"/>
            <a:r>
              <a:rPr lang="en-US" dirty="0" smtClean="0"/>
              <a:t>Point to point (only 2 devices talking)</a:t>
            </a:r>
          </a:p>
          <a:p>
            <a:pPr lvl="1"/>
            <a:r>
              <a:rPr lang="en-US" dirty="0" smtClean="0"/>
              <a:t>I2C</a:t>
            </a:r>
          </a:p>
          <a:p>
            <a:pPr lvl="2"/>
            <a:r>
              <a:rPr lang="en-US" dirty="0" smtClean="0"/>
              <a:t>Synchronous, half duplex (1-way 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Data rates: 5M, 3.4M, 1M, 400K, and 100K bps </a:t>
            </a:r>
          </a:p>
          <a:p>
            <a:pPr lvl="2"/>
            <a:r>
              <a:rPr lang="en-US" dirty="0" smtClean="0"/>
              <a:t>127 slaves possible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302488" y="5528930"/>
            <a:ext cx="5986131" cy="723014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Note, these numbers are HW dependent. Not every I2C sensor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can achieve 5Mbps for example … check the datasheet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</TotalTime>
  <Words>2817</Words>
  <Application>Microsoft Office PowerPoint</Application>
  <PresentationFormat>On-screen Show (4:3)</PresentationFormat>
  <Paragraphs>453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Times New Roman</vt:lpstr>
      <vt:lpstr>Trebuchet MS</vt:lpstr>
      <vt:lpstr>Wingdings</vt:lpstr>
      <vt:lpstr>4_USAFA Standard</vt:lpstr>
      <vt:lpstr>5_USAFA Standard</vt:lpstr>
      <vt:lpstr>Custom Design</vt:lpstr>
      <vt:lpstr>PowerPoint Presentation</vt:lpstr>
      <vt:lpstr>Overview</vt:lpstr>
      <vt:lpstr>Serial Communication</vt:lpstr>
      <vt:lpstr>Serial Communication</vt:lpstr>
      <vt:lpstr>Common Types of Serial Comm</vt:lpstr>
      <vt:lpstr>CAN Bus</vt:lpstr>
      <vt:lpstr>RS-485</vt:lpstr>
      <vt:lpstr>MIL-STD-1553</vt:lpstr>
      <vt:lpstr>MSP430</vt:lpstr>
      <vt:lpstr>SPI</vt:lpstr>
      <vt:lpstr>Serial Peripheral Interface (SPI)</vt:lpstr>
      <vt:lpstr>Serial Peripheral Interface (SPI)</vt:lpstr>
      <vt:lpstr>Serial Peripheral Interface (SPI)</vt:lpstr>
      <vt:lpstr>UCA/B Control Register 0</vt:lpstr>
      <vt:lpstr>Phase = 0 and Polarity = 0</vt:lpstr>
      <vt:lpstr>Phase = 0 and Polarity = 1</vt:lpstr>
      <vt:lpstr>Phase = 1 and Polarity = 0</vt:lpstr>
      <vt:lpstr>Phase = 1 and Polarity = 1</vt:lpstr>
      <vt:lpstr>Phase = 0 and Polarity = 0</vt:lpstr>
      <vt:lpstr>Phase = 0 and Polarity = 1</vt:lpstr>
      <vt:lpstr>Phase = 1 and Polarity = 0</vt:lpstr>
      <vt:lpstr>Phase = 1 and Polarity = 1</vt:lpstr>
      <vt:lpstr>Universal Serial Communication Interface (USCI)</vt:lpstr>
      <vt:lpstr>Universal Serial Communication Interface (USCI)</vt:lpstr>
      <vt:lpstr>Example SPI Setup</vt:lpstr>
      <vt:lpstr>Universal Serial Communication Interface (USCI)</vt:lpstr>
      <vt:lpstr>Example  (loopback)</vt:lpstr>
      <vt:lpstr>Logic Analyzer</vt:lpstr>
      <vt:lpstr>UART</vt:lpstr>
      <vt:lpstr>UART</vt:lpstr>
      <vt:lpstr>DB9</vt:lpstr>
      <vt:lpstr>UART</vt:lpstr>
      <vt:lpstr>UART Serial Protocol</vt:lpstr>
      <vt:lpstr>Setup</vt:lpstr>
      <vt:lpstr>UART Datarate Settings</vt:lpstr>
      <vt:lpstr>UC Baud Rate BR0/1</vt:lpstr>
      <vt:lpstr>Serial CTL</vt:lpstr>
      <vt:lpstr>UART</vt:lpstr>
      <vt:lpstr>UART Setup</vt:lpstr>
      <vt:lpstr>ASCII</vt:lpstr>
      <vt:lpstr>TX</vt:lpstr>
      <vt:lpstr>Transmitting Numbers</vt:lpstr>
      <vt:lpstr>RX</vt:lpstr>
      <vt:lpstr>HW vs SW Serial</vt:lpstr>
      <vt:lpstr>I2C</vt:lpstr>
      <vt:lpstr>I2C Sensors</vt:lpstr>
      <vt:lpstr>R2D2 Capstone: I2C Servo Driver</vt:lpstr>
      <vt:lpstr>Format</vt:lpstr>
      <vt:lpstr>Initialize the I2C Subsystem</vt:lpstr>
      <vt:lpstr>TX/RX</vt:lpstr>
      <vt:lpstr>You will use all of these in complex designs</vt:lpstr>
      <vt:lpstr>ICE: UART Serial LCD</vt:lpstr>
      <vt:lpstr>Serial LCD Commands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379</cp:revision>
  <cp:lastPrinted>2018-05-21T20:23:10Z</cp:lastPrinted>
  <dcterms:created xsi:type="dcterms:W3CDTF">2001-06-27T14:08:57Z</dcterms:created>
  <dcterms:modified xsi:type="dcterms:W3CDTF">2018-11-14T15:49:28Z</dcterms:modified>
</cp:coreProperties>
</file>